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4"/>
  </p:sldMasterIdLst>
  <p:notesMasterIdLst>
    <p:notesMasterId r:id="rId33"/>
  </p:notesMasterIdLst>
  <p:sldIdLst>
    <p:sldId id="298" r:id="rId5"/>
    <p:sldId id="285" r:id="rId6"/>
    <p:sldId id="336" r:id="rId7"/>
    <p:sldId id="297" r:id="rId8"/>
    <p:sldId id="296" r:id="rId9"/>
    <p:sldId id="337" r:id="rId10"/>
    <p:sldId id="338" r:id="rId11"/>
    <p:sldId id="339" r:id="rId12"/>
    <p:sldId id="340" r:id="rId13"/>
    <p:sldId id="302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CC3300"/>
    <a:srgbClr val="CD3300"/>
    <a:srgbClr val="000000"/>
    <a:srgbClr val="8FFF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68450" autoAdjust="0"/>
  </p:normalViewPr>
  <p:slideViewPr>
    <p:cSldViewPr>
      <p:cViewPr>
        <p:scale>
          <a:sx n="81" d="100"/>
          <a:sy n="8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80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98BB-8FA3-4DE9-813F-92BBCC28CE47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03E2-85B3-4D74-A003-2D8A13A2E2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519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29FFB-DCE1-407A-9A99-7ABAF4E36AF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9/10/2021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81000" y="6452616"/>
            <a:ext cx="3657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9/10/2021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CIVIL Dept. BGSIT.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661A23-0F59-4BF8-9A61-164999D14C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6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81000" y="6324600"/>
            <a:ext cx="3657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9/10/2021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Microsoft_Office_Excel_97-2003_Worksheet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eng.vt.edu/fluids/msc/gallery/waves/sinkb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lleryoffluidmechanics.com/waves/pb405b.htm" TargetMode="Externa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705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HYDRAULICS &amp; HYDRAULIC MACHINES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6705600" cy="5334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0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55" y="1219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Specific energy curve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1723" y="5334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45920"/>
            <a:ext cx="6858000" cy="4297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00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Depth at which specific energy is at a minimum</a:t>
            </a:r>
          </a:p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Other than critical depth, specific energy can occur at 2 different depths</a:t>
            </a:r>
          </a:p>
          <a:p>
            <a:pPr lvl="1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Subcritical (tranquil) flow     d &gt; d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lvl="1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Supercritical (rapid) flow      d &lt; d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E6544E-7E71-4B62-A9CD-2FCD46D177D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Critical Depth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923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496175" y="3798888"/>
            <a:ext cx="1984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/>
              <a:t>P</a:t>
            </a:r>
            <a:endParaRPr lang="en-US" sz="3600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4711700" y="2984500"/>
            <a:ext cx="3009900" cy="1517650"/>
          </a:xfrm>
          <a:custGeom>
            <a:avLst/>
            <a:gdLst>
              <a:gd name="T0" fmla="*/ 0 w 1896"/>
              <a:gd name="T1" fmla="*/ 0 h 956"/>
              <a:gd name="T2" fmla="*/ 496 w 1896"/>
              <a:gd name="T3" fmla="*/ 704 h 956"/>
              <a:gd name="T4" fmla="*/ 832 w 1896"/>
              <a:gd name="T5" fmla="*/ 744 h 956"/>
              <a:gd name="T6" fmla="*/ 1352 w 1896"/>
              <a:gd name="T7" fmla="*/ 832 h 956"/>
              <a:gd name="T8" fmla="*/ 1896 w 1896"/>
              <a:gd name="T9" fmla="*/ 0 h 956"/>
              <a:gd name="T10" fmla="*/ 0 w 1896"/>
              <a:gd name="T11" fmla="*/ 0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6" h="956">
                <a:moveTo>
                  <a:pt x="0" y="0"/>
                </a:moveTo>
                <a:cubicBezTo>
                  <a:pt x="120" y="336"/>
                  <a:pt x="357" y="580"/>
                  <a:pt x="496" y="704"/>
                </a:cubicBezTo>
                <a:cubicBezTo>
                  <a:pt x="635" y="828"/>
                  <a:pt x="689" y="723"/>
                  <a:pt x="832" y="744"/>
                </a:cubicBezTo>
                <a:cubicBezTo>
                  <a:pt x="975" y="765"/>
                  <a:pt x="1175" y="956"/>
                  <a:pt x="1352" y="832"/>
                </a:cubicBezTo>
                <a:cubicBezTo>
                  <a:pt x="1529" y="708"/>
                  <a:pt x="1856" y="336"/>
                  <a:pt x="1896" y="0"/>
                </a:cubicBezTo>
                <a:cubicBezTo>
                  <a:pt x="296" y="0"/>
                  <a:pt x="1624" y="8"/>
                  <a:pt x="0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705350" y="2974975"/>
            <a:ext cx="30067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6773863" y="2800350"/>
            <a:ext cx="331787" cy="174625"/>
          </a:xfrm>
          <a:custGeom>
            <a:avLst/>
            <a:gdLst>
              <a:gd name="T0" fmla="*/ 0 w 416"/>
              <a:gd name="T1" fmla="*/ 0 h 221"/>
              <a:gd name="T2" fmla="*/ 205 w 416"/>
              <a:gd name="T3" fmla="*/ 221 h 221"/>
              <a:gd name="T4" fmla="*/ 416 w 416"/>
              <a:gd name="T5" fmla="*/ 0 h 221"/>
              <a:gd name="T6" fmla="*/ 0 w 416"/>
              <a:gd name="T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6" h="221">
                <a:moveTo>
                  <a:pt x="0" y="0"/>
                </a:moveTo>
                <a:lnTo>
                  <a:pt x="205" y="221"/>
                </a:lnTo>
                <a:lnTo>
                  <a:pt x="416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784975" y="3305175"/>
            <a:ext cx="257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/>
              <a:t>A</a:t>
            </a:r>
            <a:endParaRPr lang="en-US" sz="360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487363" y="571500"/>
            <a:ext cx="8229600" cy="762000"/>
          </a:xfrm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Critical Flow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819650" y="2768600"/>
            <a:ext cx="283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167438" y="2319338"/>
            <a:ext cx="1165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793038" y="2789238"/>
            <a:ext cx="873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dy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159500" y="311785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154738" y="3348038"/>
            <a:ext cx="542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672138" y="4732338"/>
            <a:ext cx="24606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T=surface width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25438" y="1735138"/>
            <a:ext cx="36163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Find critical depth,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11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3700" y="3135313"/>
          <a:ext cx="1960563" cy="957262"/>
        </p:xfrm>
        <a:graphic>
          <a:graphicData uri="http://schemas.openxmlformats.org/presentationml/2006/ole">
            <p:oleObj spid="_x0000_s5320" name="Equation" r:id="rId3" imgW="1971648" imgH="971491" progId="Equation.3">
              <p:embed/>
            </p:oleObj>
          </a:graphicData>
        </a:graphic>
      </p:graphicFrame>
      <p:graphicFrame>
        <p:nvGraphicFramePr>
          <p:cNvPr id="29712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74713" y="2189163"/>
          <a:ext cx="1023937" cy="906462"/>
        </p:xfrm>
        <a:graphic>
          <a:graphicData uri="http://schemas.openxmlformats.org/presentationml/2006/ole">
            <p:oleObj spid="_x0000_s5321" name="Equation" r:id="rId4" imgW="1028745" imgH="914265" progId="Equation.3">
              <p:embed/>
            </p:oleObj>
          </a:graphicData>
        </a:graphic>
      </p:graphicFrame>
      <p:graphicFrame>
        <p:nvGraphicFramePr>
          <p:cNvPr id="29713" name="Object 1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86175" y="4797425"/>
          <a:ext cx="614363" cy="265113"/>
        </p:xfrm>
        <a:graphic>
          <a:graphicData uri="http://schemas.openxmlformats.org/presentationml/2006/ole">
            <p:oleObj spid="_x0000_s5322" name="Equation" r:id="rId5" imgW="609526" imgH="266694" progId="">
              <p:embed/>
            </p:oleObj>
          </a:graphicData>
        </a:graphic>
      </p:graphicFrame>
      <p:graphicFrame>
        <p:nvGraphicFramePr>
          <p:cNvPr id="29714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6888" y="4587875"/>
          <a:ext cx="2549525" cy="773113"/>
        </p:xfrm>
        <a:graphic>
          <a:graphicData uri="http://schemas.openxmlformats.org/presentationml/2006/ole">
            <p:oleObj spid="_x0000_s5323" name="Equation" r:id="rId6" imgW="2552831" imgH="780918" progId="">
              <p:embed/>
            </p:oleObj>
          </a:graphicData>
        </a:graphic>
      </p:graphicFrame>
      <p:graphicFrame>
        <p:nvGraphicFramePr>
          <p:cNvPr id="29715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9088" y="5672138"/>
          <a:ext cx="1212850" cy="973137"/>
        </p:xfrm>
        <a:graphic>
          <a:graphicData uri="http://schemas.openxmlformats.org/presentationml/2006/ole">
            <p:oleObj spid="_x0000_s5324" name="Equation" r:id="rId7" imgW="1219323" imgH="981209" progId="Equation.3">
              <p:embed/>
            </p:oleObj>
          </a:graphicData>
        </a:graphic>
      </p:graphicFrame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195638" y="3348038"/>
            <a:ext cx="1400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A=f(y)</a:t>
            </a:r>
          </a:p>
        </p:txBody>
      </p:sp>
      <p:graphicFrame>
        <p:nvGraphicFramePr>
          <p:cNvPr id="29718" name="Object 2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09763" y="5748338"/>
          <a:ext cx="1330325" cy="873125"/>
        </p:xfrm>
        <a:graphic>
          <a:graphicData uri="http://schemas.openxmlformats.org/presentationml/2006/ole">
            <p:oleObj spid="_x0000_s5325" name="Equation" r:id="rId8" imgW="1324060" imgH="876204" progId="Equation.3">
              <p:embed/>
            </p:oleObj>
          </a:graphicData>
        </a:graphic>
      </p:graphicFrame>
      <p:graphicFrame>
        <p:nvGraphicFramePr>
          <p:cNvPr id="29719" name="Object 2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92513" y="5722938"/>
          <a:ext cx="1317625" cy="873125"/>
        </p:xfrm>
        <a:graphic>
          <a:graphicData uri="http://schemas.openxmlformats.org/presentationml/2006/ole">
            <p:oleObj spid="_x0000_s5326" name="Equation" r:id="rId9" imgW="1314342" imgH="876204" progId="Equation.3">
              <p:embed/>
            </p:oleObj>
          </a:graphicData>
        </a:graphic>
      </p:graphicFrame>
      <p:sp>
        <p:nvSpPr>
          <p:cNvPr id="29720" name="Rectangle 24" descr="Dark downward diagonal"/>
          <p:cNvSpPr>
            <a:spLocks noChangeArrowheads="1"/>
          </p:cNvSpPr>
          <p:nvPr/>
        </p:nvSpPr>
        <p:spPr bwMode="auto">
          <a:xfrm>
            <a:off x="4749800" y="2971800"/>
            <a:ext cx="2971800" cy="152400"/>
          </a:xfrm>
          <a:prstGeom prst="rect">
            <a:avLst/>
          </a:prstGeom>
          <a:pattFill prst="dkDnDiag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7843838" y="3246438"/>
            <a:ext cx="873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dA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H="1" flipV="1">
            <a:off x="6781800" y="3073400"/>
            <a:ext cx="109220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23" name="Freeform 27"/>
          <p:cNvSpPr>
            <a:spLocks/>
          </p:cNvSpPr>
          <p:nvPr/>
        </p:nvSpPr>
        <p:spPr bwMode="auto">
          <a:xfrm>
            <a:off x="3975100" y="2578100"/>
            <a:ext cx="4254500" cy="1843088"/>
          </a:xfrm>
          <a:custGeom>
            <a:avLst/>
            <a:gdLst>
              <a:gd name="T0" fmla="*/ 0 w 2680"/>
              <a:gd name="T1" fmla="*/ 8 h 1161"/>
              <a:gd name="T2" fmla="*/ 464 w 2680"/>
              <a:gd name="T3" fmla="*/ 248 h 1161"/>
              <a:gd name="T4" fmla="*/ 1048 w 2680"/>
              <a:gd name="T5" fmla="*/ 1024 h 1161"/>
              <a:gd name="T6" fmla="*/ 1248 w 2680"/>
              <a:gd name="T7" fmla="*/ 992 h 1161"/>
              <a:gd name="T8" fmla="*/ 1688 w 2680"/>
              <a:gd name="T9" fmla="*/ 1136 h 1161"/>
              <a:gd name="T10" fmla="*/ 2360 w 2680"/>
              <a:gd name="T11" fmla="*/ 240 h 1161"/>
              <a:gd name="T12" fmla="*/ 2680 w 2680"/>
              <a:gd name="T1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0" h="1161">
                <a:moveTo>
                  <a:pt x="0" y="8"/>
                </a:moveTo>
                <a:cubicBezTo>
                  <a:pt x="144" y="43"/>
                  <a:pt x="377" y="21"/>
                  <a:pt x="464" y="248"/>
                </a:cubicBezTo>
                <a:cubicBezTo>
                  <a:pt x="576" y="520"/>
                  <a:pt x="856" y="952"/>
                  <a:pt x="1048" y="1024"/>
                </a:cubicBezTo>
                <a:cubicBezTo>
                  <a:pt x="1148" y="1060"/>
                  <a:pt x="1141" y="973"/>
                  <a:pt x="1248" y="992"/>
                </a:cubicBezTo>
                <a:cubicBezTo>
                  <a:pt x="1355" y="1011"/>
                  <a:pt x="1629" y="1161"/>
                  <a:pt x="1688" y="1136"/>
                </a:cubicBezTo>
                <a:cubicBezTo>
                  <a:pt x="2080" y="976"/>
                  <a:pt x="2328" y="456"/>
                  <a:pt x="2360" y="240"/>
                </a:cubicBezTo>
                <a:cubicBezTo>
                  <a:pt x="2392" y="24"/>
                  <a:pt x="2602" y="25"/>
                  <a:pt x="2680" y="0"/>
                </a:cubicBezTo>
              </a:path>
            </a:pathLst>
          </a:custGeom>
          <a:noFill/>
          <a:ln w="76200" cap="flat" cmpd="sng">
            <a:pattFill prst="dkUpDiag">
              <a:fgClr>
                <a:schemeClr val="accent1"/>
              </a:fgClr>
              <a:bgClr>
                <a:schemeClr val="bg1"/>
              </a:bgClr>
            </a:pattFill>
            <a:prstDash val="solid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24" name="Object 2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86375" y="5759450"/>
          <a:ext cx="823913" cy="698500"/>
        </p:xfrm>
        <a:graphic>
          <a:graphicData uri="http://schemas.openxmlformats.org/presentationml/2006/ole">
            <p:oleObj spid="_x0000_s5327" name="Equation" r:id="rId10" imgW="819271" imgH="704797" progId="">
              <p:embed/>
            </p:oleObj>
          </a:graphicData>
        </a:graphic>
      </p:graphicFrame>
      <p:graphicFrame>
        <p:nvGraphicFramePr>
          <p:cNvPr id="29726" name="Object 30"/>
          <p:cNvGraphicFramePr>
            <a:graphicFrameLocks noChangeAspect="1"/>
          </p:cNvGraphicFramePr>
          <p:nvPr/>
        </p:nvGraphicFramePr>
        <p:xfrm>
          <a:off x="1231900" y="4540250"/>
          <a:ext cx="1295400" cy="825500"/>
        </p:xfrm>
        <a:graphic>
          <a:graphicData uri="http://schemas.openxmlformats.org/presentationml/2006/ole">
            <p:oleObj spid="_x0000_s5328" name="Equation" r:id="rId11" imgW="1285998" imgH="819248" progId="">
              <p:embed/>
            </p:oleObj>
          </a:graphicData>
        </a:graphic>
      </p:graphicFrame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1143000" y="5435600"/>
            <a:ext cx="149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2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9505146"/>
              </p:ext>
            </p:extLst>
          </p:nvPr>
        </p:nvGraphicFramePr>
        <p:xfrm>
          <a:off x="6480968" y="147394"/>
          <a:ext cx="2217738" cy="2136775"/>
        </p:xfrm>
        <a:graphic>
          <a:graphicData uri="http://schemas.openxmlformats.org/presentationml/2006/ole">
            <p:oleObj spid="_x0000_s5329" name="Worksheet" r:id="rId12" imgW="4514761" imgH="4352949" progId="Excel.Sheet.8">
              <p:embed/>
            </p:oleObj>
          </a:graphicData>
        </a:graphic>
      </p:graphicFrame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8218488" y="866775"/>
            <a:ext cx="0" cy="5222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7172325" y="866775"/>
            <a:ext cx="10461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6629400" y="571500"/>
            <a:ext cx="468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folHlink"/>
                </a:solidFill>
              </a:rPr>
              <a:t>y</a:t>
            </a:r>
            <a:r>
              <a:rPr lang="en-US" sz="2800" baseline="-25000">
                <a:solidFill>
                  <a:schemeClr val="folHlink"/>
                </a:solidFill>
              </a:rPr>
              <a:t>c</a:t>
            </a:r>
          </a:p>
        </p:txBody>
      </p:sp>
      <p:graphicFrame>
        <p:nvGraphicFramePr>
          <p:cNvPr id="29732" name="Object 3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49750" y="4792663"/>
          <a:ext cx="488950" cy="325437"/>
        </p:xfrm>
        <a:graphic>
          <a:graphicData uri="http://schemas.openxmlformats.org/presentationml/2006/ole">
            <p:oleObj spid="_x0000_s5330" name="Equation" r:id="rId13" imgW="485894" imgH="333368" progId="">
              <p:embed/>
            </p:oleObj>
          </a:graphicData>
        </a:graphic>
      </p:graphicFrame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4337050" y="5106988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29735" name="AutoShape 39"/>
          <p:cNvCxnSpPr>
            <a:cxnSpLocks noChangeShapeType="1"/>
          </p:cNvCxnSpPr>
          <p:nvPr/>
        </p:nvCxnSpPr>
        <p:spPr bwMode="auto">
          <a:xfrm flipH="1">
            <a:off x="2574925" y="5420985"/>
            <a:ext cx="820738" cy="32735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14581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 build="p" autoUpdateAnimBg="0"/>
      <p:bldP spid="29729" grpId="0" animBg="1"/>
      <p:bldP spid="29730" grpId="0" animBg="1"/>
      <p:bldP spid="297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Critical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Flow : Rectangular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channel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784850" y="2419350"/>
            <a:ext cx="2489200" cy="9398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5778500" y="189865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8267700" y="188595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632700" y="2419350"/>
            <a:ext cx="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437438" y="2662238"/>
            <a:ext cx="682625" cy="4540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y</a:t>
            </a:r>
            <a:r>
              <a:rPr lang="en-US" baseline="-25000"/>
              <a:t>c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784850" y="1955800"/>
            <a:ext cx="2476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827838" y="1773238"/>
            <a:ext cx="479425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</a:t>
            </a:r>
            <a:endParaRPr lang="en-US" baseline="-2500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218238" y="2725738"/>
            <a:ext cx="568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</a:t>
            </a:r>
            <a:r>
              <a:rPr lang="en-US" baseline="-25000"/>
              <a:t>c</a:t>
            </a:r>
          </a:p>
        </p:txBody>
      </p:sp>
      <p:graphicFrame>
        <p:nvGraphicFramePr>
          <p:cNvPr id="30731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3775" y="1741488"/>
          <a:ext cx="1212850" cy="973137"/>
        </p:xfrm>
        <a:graphic>
          <a:graphicData uri="http://schemas.openxmlformats.org/presentationml/2006/ole">
            <p:oleObj spid="_x0000_s6265" name="Equation" r:id="rId3" imgW="1219323" imgH="981209" progId="Equation.3">
              <p:embed/>
            </p:oleObj>
          </a:graphicData>
        </a:graphic>
      </p:graphicFrame>
      <p:graphicFrame>
        <p:nvGraphicFramePr>
          <p:cNvPr id="30732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85850" y="2857500"/>
          <a:ext cx="1071563" cy="325438"/>
        </p:xfrm>
        <a:graphic>
          <a:graphicData uri="http://schemas.openxmlformats.org/presentationml/2006/ole">
            <p:oleObj spid="_x0000_s6266" name="Equation" r:id="rId4" imgW="1085972" imgH="333368" progId="Equation.3">
              <p:embed/>
            </p:oleObj>
          </a:graphicData>
        </a:graphic>
      </p:graphicFrame>
      <p:graphicFrame>
        <p:nvGraphicFramePr>
          <p:cNvPr id="30733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86063" y="2835275"/>
          <a:ext cx="1263650" cy="365125"/>
        </p:xfrm>
        <a:graphic>
          <a:graphicData uri="http://schemas.openxmlformats.org/presentationml/2006/ole">
            <p:oleObj spid="_x0000_s6267" name="Equation" r:id="rId5" imgW="1276280" imgH="371429" progId="Equation.3">
              <p:embed/>
            </p:oleObj>
          </a:graphicData>
        </a:graphic>
      </p:graphicFrame>
      <p:graphicFrame>
        <p:nvGraphicFramePr>
          <p:cNvPr id="30734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87400" y="3425825"/>
          <a:ext cx="1952625" cy="962025"/>
        </p:xfrm>
        <a:graphic>
          <a:graphicData uri="http://schemas.openxmlformats.org/presentationml/2006/ole">
            <p:oleObj spid="_x0000_s6268" name="Equation" r:id="rId6" imgW="1962200" imgH="971491" progId="Equation.3">
              <p:embed/>
            </p:oleObj>
          </a:graphicData>
        </a:graphic>
      </p:graphicFrame>
      <p:graphicFrame>
        <p:nvGraphicFramePr>
          <p:cNvPr id="30735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60425" y="4597400"/>
          <a:ext cx="1731963" cy="1096963"/>
        </p:xfrm>
        <a:graphic>
          <a:graphicData uri="http://schemas.openxmlformats.org/presentationml/2006/ole">
            <p:oleObj spid="_x0000_s6269" name="Equation" r:id="rId7" imgW="1743008" imgH="1104838" progId="Equation.3">
              <p:embed/>
            </p:oleObj>
          </a:graphicData>
        </a:graphic>
      </p:graphicFrame>
      <p:graphicFrame>
        <p:nvGraphicFramePr>
          <p:cNvPr id="30736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955675" y="5932488"/>
          <a:ext cx="1316038" cy="454025"/>
        </p:xfrm>
        <a:graphic>
          <a:graphicData uri="http://schemas.openxmlformats.org/presentationml/2006/ole">
            <p:oleObj spid="_x0000_s6270" name="Equation" r:id="rId8" imgW="1324060" imgH="457267" progId="Equation.3">
              <p:embed/>
            </p:oleObj>
          </a:graphicData>
        </a:graphic>
      </p:graphicFrame>
      <p:graphicFrame>
        <p:nvGraphicFramePr>
          <p:cNvPr id="30738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28975" y="2025650"/>
          <a:ext cx="747713" cy="363538"/>
        </p:xfrm>
        <a:graphic>
          <a:graphicData uri="http://schemas.openxmlformats.org/presentationml/2006/ole">
            <p:oleObj spid="_x0000_s6271" name="Equation" r:id="rId9" imgW="752595" imgH="371429" progId="Equation.3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6805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Critical Flow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Relationships:Rectangular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Channels</a:t>
            </a:r>
          </a:p>
        </p:txBody>
      </p:sp>
      <p:graphicFrame>
        <p:nvGraphicFramePr>
          <p:cNvPr id="317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1038" y="1843088"/>
          <a:ext cx="1733550" cy="1095375"/>
        </p:xfrm>
        <a:graphic>
          <a:graphicData uri="http://schemas.openxmlformats.org/presentationml/2006/ole">
            <p:oleObj spid="_x0000_s7340" name="Equation" r:id="rId3" imgW="1743008" imgH="1104838" progId="Equation.3">
              <p:embed/>
            </p:oleObj>
          </a:graphicData>
        </a:graphic>
      </p:graphicFrame>
      <p:graphicFrame>
        <p:nvGraphicFramePr>
          <p:cNvPr id="3174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62813" y="2178050"/>
          <a:ext cx="1162050" cy="363538"/>
        </p:xfrm>
        <a:graphic>
          <a:graphicData uri="http://schemas.openxmlformats.org/presentationml/2006/ole">
            <p:oleObj spid="_x0000_s7341" name="Equation" r:id="rId4" imgW="1171543" imgH="371429" progId="Equation.3">
              <p:embed/>
            </p:oleObj>
          </a:graphicData>
        </a:graphic>
      </p:graphicFrame>
      <p:graphicFrame>
        <p:nvGraphicFramePr>
          <p:cNvPr id="3174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49688" y="1846263"/>
          <a:ext cx="1746250" cy="1023937"/>
        </p:xfrm>
        <a:graphic>
          <a:graphicData uri="http://schemas.openxmlformats.org/presentationml/2006/ole">
            <p:oleObj spid="_x0000_s7342" name="Equation" r:id="rId5" imgW="1752726" imgH="1028717" progId="Equation.3">
              <p:embed/>
            </p:oleObj>
          </a:graphicData>
        </a:graphic>
      </p:graphicFrame>
      <p:graphicFrame>
        <p:nvGraphicFramePr>
          <p:cNvPr id="3175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4375" y="4672013"/>
          <a:ext cx="1149350" cy="957262"/>
        </p:xfrm>
        <a:graphic>
          <a:graphicData uri="http://schemas.openxmlformats.org/presentationml/2006/ole">
            <p:oleObj spid="_x0000_s7343" name="Equation" r:id="rId6" imgW="1162095" imgH="971491" progId="Equation.3">
              <p:embed/>
            </p:oleObj>
          </a:graphicData>
        </a:graphic>
      </p:graphicFrame>
      <p:graphicFrame>
        <p:nvGraphicFramePr>
          <p:cNvPr id="3175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0700" y="3282950"/>
          <a:ext cx="1289050" cy="933450"/>
        </p:xfrm>
        <a:graphic>
          <a:graphicData uri="http://schemas.openxmlformats.org/presentationml/2006/ole">
            <p:oleObj spid="_x0000_s7344" name="Equation" r:id="rId7" imgW="1295446" imgH="942878" progId="Equation.3">
              <p:embed/>
            </p:oleObj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3788" y="3473450"/>
            <a:ext cx="159979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Froude number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441575" y="5149850"/>
            <a:ext cx="584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245100" y="4867275"/>
            <a:ext cx="21177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velocity head =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943600" y="2151063"/>
            <a:ext cx="99386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because</a:t>
            </a:r>
          </a:p>
        </p:txBody>
      </p:sp>
      <p:graphicFrame>
        <p:nvGraphicFramePr>
          <p:cNvPr id="31756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38538" y="4654550"/>
          <a:ext cx="1185862" cy="957263"/>
        </p:xfrm>
        <a:graphic>
          <a:graphicData uri="http://schemas.openxmlformats.org/presentationml/2006/ole">
            <p:oleObj spid="_x0000_s7345" name="Equation" r:id="rId8" imgW="1200157" imgH="971491" progId="Equation.3">
              <p:embed/>
            </p:oleObj>
          </a:graphicData>
        </a:graphic>
      </p:graphicFrame>
      <p:graphicFrame>
        <p:nvGraphicFramePr>
          <p:cNvPr id="31757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38538" y="5759450"/>
          <a:ext cx="1706562" cy="839788"/>
        </p:xfrm>
        <a:graphic>
          <a:graphicData uri="http://schemas.openxmlformats.org/presentationml/2006/ole">
            <p:oleObj spid="_x0000_s7346" name="Equation" r:id="rId9" imgW="1714394" imgH="857309" progId="Equation.3">
              <p:embed/>
            </p:oleObj>
          </a:graphicData>
        </a:graphic>
      </p:graphicFrame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548313" y="6145213"/>
            <a:ext cx="7191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59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56363" y="5708650"/>
          <a:ext cx="1262062" cy="854075"/>
        </p:xfrm>
        <a:graphic>
          <a:graphicData uri="http://schemas.openxmlformats.org/presentationml/2006/ole">
            <p:oleObj spid="_x0000_s7347" name="Equation" r:id="rId10" imgW="1276280" imgH="866757" progId="Equation.3">
              <p:embed/>
            </p:oleObj>
          </a:graphicData>
        </a:graphic>
      </p:graphicFrame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4903788" y="3775075"/>
            <a:ext cx="15255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813425" y="3763963"/>
            <a:ext cx="474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force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906963" y="3763963"/>
            <a:ext cx="7117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gravity 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810250" y="3355975"/>
            <a:ext cx="474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force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745163" y="3355975"/>
            <a:ext cx="7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4903788" y="3355975"/>
            <a:ext cx="6540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inertial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275513" y="4881563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0.5 (depth</a:t>
            </a:r>
            <a:r>
              <a:rPr lang="en-US" sz="2000" dirty="0">
                <a:solidFill>
                  <a:schemeClr val="folHlink"/>
                </a:solidFill>
              </a:rPr>
              <a:t>)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451100" y="3860800"/>
            <a:ext cx="208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7327900" y="5257800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69" name="Object 2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6413" y="5711825"/>
          <a:ext cx="1668462" cy="960438"/>
        </p:xfrm>
        <a:graphic>
          <a:graphicData uri="http://schemas.openxmlformats.org/presentationml/2006/ole">
            <p:oleObj spid="_x0000_s7348" name="Equation" r:id="rId11" imgW="1676333" imgH="971491" progId="Equation.3">
              <p:embed/>
            </p:oleObj>
          </a:graphicData>
        </a:graphic>
      </p:graphicFrame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2525713" y="6145213"/>
            <a:ext cx="7191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71" name="Object 27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19888" y="3325813"/>
          <a:ext cx="2301875" cy="846137"/>
        </p:xfrm>
        <a:graphic>
          <a:graphicData uri="http://schemas.openxmlformats.org/presentationml/2006/ole">
            <p:oleObj spid="_x0000_s7349" name="Equation" r:id="rId12" imgW="2324191" imgH="857309" progId="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51650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uild="p" autoUpdateAnimBg="0"/>
      <p:bldP spid="3176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981200"/>
            <a:ext cx="7845425" cy="470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Minimum energy for a given q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Occurs when        =___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When kinetic = potential! ________</a:t>
            </a:r>
          </a:p>
          <a:p>
            <a:pPr lvl="1">
              <a:lnSpc>
                <a:spcPct val="9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=1</a:t>
            </a:r>
          </a:p>
          <a:p>
            <a:pPr lvl="1">
              <a:lnSpc>
                <a:spcPct val="9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&gt;1 = ______critical</a:t>
            </a:r>
          </a:p>
          <a:p>
            <a:pPr lvl="1">
              <a:lnSpc>
                <a:spcPct val="9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&lt;1 = ______critical 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Critical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Depth</a:t>
            </a:r>
          </a:p>
        </p:txBody>
      </p:sp>
      <p:graphicFrame>
        <p:nvGraphicFramePr>
          <p:cNvPr id="3277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59200" y="2546350"/>
          <a:ext cx="338138" cy="614363"/>
        </p:xfrm>
        <a:graphic>
          <a:graphicData uri="http://schemas.openxmlformats.org/presentationml/2006/ole">
            <p:oleObj spid="_x0000_s8284" name="Equation" r:id="rId3" imgW="409500" imgH="780918" progId="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5759450" y="3471863"/>
          <a:ext cx="3622675" cy="3490912"/>
        </p:xfrm>
        <a:graphic>
          <a:graphicData uri="http://schemas.openxmlformats.org/presentationml/2006/ole">
            <p:oleObj spid="_x0000_s8285" name="Worksheet" r:id="rId4" imgW="4514761" imgH="4352949" progId="Excel.Sheet.8">
              <p:embed/>
            </p:oleObj>
          </a:graphicData>
        </a:graphic>
      </p:graphicFrame>
      <p:graphicFrame>
        <p:nvGraphicFramePr>
          <p:cNvPr id="327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967413" y="2754313"/>
          <a:ext cx="1011237" cy="808037"/>
        </p:xfrm>
        <a:graphic>
          <a:graphicData uri="http://schemas.openxmlformats.org/presentationml/2006/ole">
            <p:oleObj spid="_x0000_s8286" name="Equation" r:id="rId5" imgW="1019297" imgH="819248" progId="">
              <p:embed/>
            </p:oleObj>
          </a:graphicData>
        </a:graphic>
      </p:graphicFrame>
      <p:graphicFrame>
        <p:nvGraphicFramePr>
          <p:cNvPr id="3277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90975" y="4297363"/>
          <a:ext cx="1216025" cy="847725"/>
        </p:xfrm>
        <a:graphic>
          <a:graphicData uri="http://schemas.openxmlformats.org/presentationml/2006/ole">
            <p:oleObj spid="_x0000_s8287" name="Equation" r:id="rId6" imgW="1209605" imgH="857309" progId="">
              <p:embed/>
            </p:oleObj>
          </a:graphicData>
        </a:graphic>
      </p:graphicFrame>
      <p:graphicFrame>
        <p:nvGraphicFramePr>
          <p:cNvPr id="3277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43225" y="4354513"/>
          <a:ext cx="957263" cy="862012"/>
        </p:xfrm>
        <a:graphic>
          <a:graphicData uri="http://schemas.openxmlformats.org/presentationml/2006/ole">
            <p:oleObj spid="_x0000_s8288" name="Equation" r:id="rId7" imgW="952621" imgH="866757" progId="">
              <p:embed/>
            </p:oleObj>
          </a:graphicData>
        </a:graphic>
      </p:graphicFrame>
      <p:graphicFrame>
        <p:nvGraphicFramePr>
          <p:cNvPr id="32777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08125" y="4364038"/>
          <a:ext cx="1363663" cy="820737"/>
        </p:xfrm>
        <a:graphic>
          <a:graphicData uri="http://schemas.openxmlformats.org/presentationml/2006/ole">
            <p:oleObj spid="_x0000_s8289" name="Equation" r:id="rId8" imgW="1371570" imgH="828696" progId="">
              <p:embed/>
            </p:oleObj>
          </a:graphicData>
        </a:graphic>
      </p:graphicFrame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6376988" y="4810125"/>
            <a:ext cx="2676525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741863" y="254793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087563" y="5078413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folHlink"/>
                </a:solidFill>
              </a:rPr>
              <a:t>Super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265363" y="5619383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folHlink"/>
                </a:solidFill>
              </a:rPr>
              <a:t>Sub</a:t>
            </a:r>
          </a:p>
        </p:txBody>
      </p:sp>
      <p:sp>
        <p:nvSpPr>
          <p:cNvPr id="32782" name="Freeform 14"/>
          <p:cNvSpPr>
            <a:spLocks/>
          </p:cNvSpPr>
          <p:nvPr/>
        </p:nvSpPr>
        <p:spPr bwMode="auto">
          <a:xfrm>
            <a:off x="5094288" y="5486400"/>
            <a:ext cx="2378075" cy="1309688"/>
          </a:xfrm>
          <a:custGeom>
            <a:avLst/>
            <a:gdLst>
              <a:gd name="T0" fmla="*/ 0 w 1498"/>
              <a:gd name="T1" fmla="*/ 0 h 825"/>
              <a:gd name="T2" fmla="*/ 527 w 1498"/>
              <a:gd name="T3" fmla="*/ 773 h 825"/>
              <a:gd name="T4" fmla="*/ 1498 w 1498"/>
              <a:gd name="T5" fmla="*/ 313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8" h="825">
                <a:moveTo>
                  <a:pt x="0" y="0"/>
                </a:moveTo>
                <a:cubicBezTo>
                  <a:pt x="379" y="33"/>
                  <a:pt x="277" y="721"/>
                  <a:pt x="527" y="773"/>
                </a:cubicBezTo>
                <a:cubicBezTo>
                  <a:pt x="777" y="825"/>
                  <a:pt x="1296" y="409"/>
                  <a:pt x="1498" y="31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5068888" y="5511800"/>
            <a:ext cx="2428875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6400800" y="5153025"/>
            <a:ext cx="1990725" cy="1019175"/>
          </a:xfrm>
          <a:custGeom>
            <a:avLst/>
            <a:gdLst>
              <a:gd name="T0" fmla="*/ 0 w 1248"/>
              <a:gd name="T1" fmla="*/ 0 h 672"/>
              <a:gd name="T2" fmla="*/ 1248 w 1248"/>
              <a:gd name="T3" fmla="*/ 0 h 672"/>
              <a:gd name="T4" fmla="*/ 1248 w 1248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8" h="672">
                <a:moveTo>
                  <a:pt x="0" y="0"/>
                </a:moveTo>
                <a:lnTo>
                  <a:pt x="1248" y="0"/>
                </a:lnTo>
                <a:lnTo>
                  <a:pt x="1248" y="672"/>
                </a:lnTo>
              </a:path>
            </a:pathLst>
          </a:custGeom>
          <a:noFill/>
          <a:ln w="9525" cap="rnd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82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build="p" autoUpdateAnimBg="0"/>
      <p:bldP spid="32780" grpId="0" build="p" autoUpdateAnimBg="0"/>
      <p:bldP spid="32781" grpId="0" build="p" autoUpdateAnimBg="0"/>
      <p:bldP spid="327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8768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Unstable surface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Series of standing waves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Occurrence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Broad crested weir (and other weirs)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Channel Controls (rapid changes in cross-section)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Over falls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Changes in channel slope from mild to steep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Used for flow measurements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Critical Flow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161799" y="6190734"/>
            <a:ext cx="47394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Unique relationship between depth and discharge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93925" y="2977634"/>
            <a:ext cx="2610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Difficult to measure depth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889500" y="3314700"/>
            <a:ext cx="359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9778486"/>
              </p:ext>
            </p:extLst>
          </p:nvPr>
        </p:nvGraphicFramePr>
        <p:xfrm>
          <a:off x="6668965" y="609600"/>
          <a:ext cx="2217737" cy="2136776"/>
        </p:xfrm>
        <a:graphic>
          <a:graphicData uri="http://schemas.openxmlformats.org/presentationml/2006/ole">
            <p:oleObj spid="_x0000_s9246" name="Worksheet" r:id="rId3" imgW="4514761" imgH="4352949" progId="Excel.Sheet.8">
              <p:embed/>
            </p:oleObj>
          </a:graphicData>
        </a:graphic>
      </p:graphicFrame>
      <p:graphicFrame>
        <p:nvGraphicFramePr>
          <p:cNvPr id="33800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4784009"/>
              </p:ext>
            </p:extLst>
          </p:nvPr>
        </p:nvGraphicFramePr>
        <p:xfrm>
          <a:off x="4689475" y="1824038"/>
          <a:ext cx="1023938" cy="906462"/>
        </p:xfrm>
        <a:graphic>
          <a:graphicData uri="http://schemas.openxmlformats.org/presentationml/2006/ole">
            <p:oleObj spid="_x0000_s9247" name="Equation" r:id="rId4" imgW="1028745" imgH="914265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53354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  <p:bldP spid="3379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1319" y="1219200"/>
            <a:ext cx="7772400" cy="44958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Used for energy dissipation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Occurs when flow transitions from supercritical to subcritical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base of spillway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Steep slope to mild slope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 would like to know depth of water downstream from jump as well as the location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Hydraulic Jump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5651500" y="6286500"/>
            <a:ext cx="1905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516063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6870" name="Picture 6" descr="Hydraulic jump in the kitchen sin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0"/>
            <a:ext cx="1960562" cy="156845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1" name="Picture 7" descr="First Threat, South Fork American River, Californi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lum brigh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92" r="9326"/>
          <a:stretch>
            <a:fillRect/>
          </a:stretch>
        </p:blipFill>
        <p:spPr bwMode="auto">
          <a:xfrm>
            <a:off x="990600" y="3810000"/>
            <a:ext cx="7543800" cy="220980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3" name="AutoShape 9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6651625" y="87313"/>
            <a:ext cx="450850" cy="417512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91833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4102100" y="3022600"/>
            <a:ext cx="4610100" cy="1244600"/>
          </a:xfrm>
          <a:custGeom>
            <a:avLst/>
            <a:gdLst>
              <a:gd name="T0" fmla="*/ 8 w 2904"/>
              <a:gd name="T1" fmla="*/ 624 h 784"/>
              <a:gd name="T2" fmla="*/ 8 w 2904"/>
              <a:gd name="T3" fmla="*/ 784 h 784"/>
              <a:gd name="T4" fmla="*/ 2904 w 2904"/>
              <a:gd name="T5" fmla="*/ 784 h 784"/>
              <a:gd name="T6" fmla="*/ 2904 w 2904"/>
              <a:gd name="T7" fmla="*/ 8 h 784"/>
              <a:gd name="T8" fmla="*/ 2208 w 2904"/>
              <a:gd name="T9" fmla="*/ 8 h 784"/>
              <a:gd name="T10" fmla="*/ 880 w 2904"/>
              <a:gd name="T11" fmla="*/ 616 h 784"/>
              <a:gd name="T12" fmla="*/ 8 w 2904"/>
              <a:gd name="T13" fmla="*/ 62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4" h="784">
                <a:moveTo>
                  <a:pt x="8" y="624"/>
                </a:moveTo>
                <a:cubicBezTo>
                  <a:pt x="0" y="760"/>
                  <a:pt x="0" y="704"/>
                  <a:pt x="8" y="784"/>
                </a:cubicBezTo>
                <a:cubicBezTo>
                  <a:pt x="584" y="784"/>
                  <a:pt x="2312" y="784"/>
                  <a:pt x="2904" y="784"/>
                </a:cubicBezTo>
                <a:cubicBezTo>
                  <a:pt x="2904" y="64"/>
                  <a:pt x="2904" y="680"/>
                  <a:pt x="2904" y="8"/>
                </a:cubicBezTo>
                <a:cubicBezTo>
                  <a:pt x="2496" y="0"/>
                  <a:pt x="2296" y="0"/>
                  <a:pt x="2208" y="8"/>
                </a:cubicBezTo>
                <a:cubicBezTo>
                  <a:pt x="1760" y="40"/>
                  <a:pt x="1592" y="608"/>
                  <a:pt x="880" y="616"/>
                </a:cubicBezTo>
                <a:cubicBezTo>
                  <a:pt x="774" y="618"/>
                  <a:pt x="224" y="616"/>
                  <a:pt x="8" y="624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Hydraulic Jump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064000" y="4267200"/>
            <a:ext cx="46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 rot="19380000">
            <a:off x="6045200" y="3473450"/>
            <a:ext cx="124460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 rot="19380000">
            <a:off x="6153150" y="3540125"/>
            <a:ext cx="990600" cy="539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 rot="19380000">
            <a:off x="5826125" y="3565525"/>
            <a:ext cx="12573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4286250" y="3727450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4286250" y="4260850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8134350" y="3035300"/>
            <a:ext cx="0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633788" y="3862388"/>
            <a:ext cx="561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y</a:t>
            </a:r>
            <a:r>
              <a:rPr lang="en-US" baseline="-25000"/>
              <a:t>1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7920038" y="3405188"/>
            <a:ext cx="561975" cy="4540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y</a:t>
            </a:r>
            <a:r>
              <a:rPr lang="en-US" baseline="-25000"/>
              <a:t>2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5524500" y="4311650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7658100" y="4330700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5530850" y="4762500"/>
            <a:ext cx="212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472238" y="4567238"/>
            <a:ext cx="428625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7385050" y="2876550"/>
            <a:ext cx="16129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3937000" y="2628900"/>
            <a:ext cx="16129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Freeform 19"/>
          <p:cNvSpPr>
            <a:spLocks/>
          </p:cNvSpPr>
          <p:nvPr/>
        </p:nvSpPr>
        <p:spPr bwMode="auto">
          <a:xfrm>
            <a:off x="5543550" y="2628900"/>
            <a:ext cx="1925638" cy="249238"/>
          </a:xfrm>
          <a:custGeom>
            <a:avLst/>
            <a:gdLst>
              <a:gd name="T0" fmla="*/ 0 w 1213"/>
              <a:gd name="T1" fmla="*/ 0 h 157"/>
              <a:gd name="T2" fmla="*/ 276 w 1213"/>
              <a:gd name="T3" fmla="*/ 12 h 157"/>
              <a:gd name="T4" fmla="*/ 648 w 1213"/>
              <a:gd name="T5" fmla="*/ 60 h 157"/>
              <a:gd name="T6" fmla="*/ 972 w 1213"/>
              <a:gd name="T7" fmla="*/ 132 h 157"/>
              <a:gd name="T8" fmla="*/ 1116 w 1213"/>
              <a:gd name="T9" fmla="*/ 156 h 157"/>
              <a:gd name="T10" fmla="*/ 1212 w 1213"/>
              <a:gd name="T11" fmla="*/ 15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3" h="157">
                <a:moveTo>
                  <a:pt x="0" y="0"/>
                </a:moveTo>
                <a:lnTo>
                  <a:pt x="276" y="12"/>
                </a:lnTo>
                <a:lnTo>
                  <a:pt x="648" y="60"/>
                </a:lnTo>
                <a:lnTo>
                  <a:pt x="972" y="132"/>
                </a:lnTo>
                <a:lnTo>
                  <a:pt x="1116" y="156"/>
                </a:lnTo>
                <a:lnTo>
                  <a:pt x="1212" y="15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233738" y="2414588"/>
            <a:ext cx="809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EGL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5721350" y="2628900"/>
            <a:ext cx="307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7415213" y="2200275"/>
            <a:ext cx="542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L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5062538" y="1830388"/>
            <a:ext cx="407987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Conservation of Momentum</a:t>
            </a:r>
          </a:p>
        </p:txBody>
      </p:sp>
      <p:graphicFrame>
        <p:nvGraphicFramePr>
          <p:cNvPr id="37912" name="Object 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7950" y="4989513"/>
          <a:ext cx="3587750" cy="350837"/>
        </p:xfrm>
        <a:graphic>
          <a:graphicData uri="http://schemas.openxmlformats.org/presentationml/2006/ole">
            <p:oleObj spid="_x0000_s10354" name="Equation" r:id="rId3" imgW="3600471" imgH="361981" progId="Equation.3">
              <p:embed/>
            </p:oleObj>
          </a:graphicData>
        </a:graphic>
      </p:graphicFrame>
      <p:graphicFrame>
        <p:nvGraphicFramePr>
          <p:cNvPr id="37913" name="Object 2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62525" y="5554663"/>
          <a:ext cx="1087438" cy="669925"/>
        </p:xfrm>
        <a:graphic>
          <a:graphicData uri="http://schemas.openxmlformats.org/presentationml/2006/ole">
            <p:oleObj spid="_x0000_s10355" name="Equation" r:id="rId4" imgW="1095420" imgH="704797" progId="">
              <p:embed/>
            </p:oleObj>
          </a:graphicData>
        </a:graphic>
      </p:graphicFrame>
      <p:graphicFrame>
        <p:nvGraphicFramePr>
          <p:cNvPr id="37914" name="Object 2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08838" y="5440363"/>
          <a:ext cx="944562" cy="839787"/>
        </p:xfrm>
        <a:graphic>
          <a:graphicData uri="http://schemas.openxmlformats.org/presentationml/2006/ole">
            <p:oleObj spid="_x0000_s10356" name="Equation" r:id="rId5" imgW="952621" imgH="857309" progId="Equation.3">
              <p:embed/>
            </p:oleObj>
          </a:graphicData>
        </a:graphic>
      </p:graphicFrame>
      <p:graphicFrame>
        <p:nvGraphicFramePr>
          <p:cNvPr id="37915" name="Object 2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0988" y="5608638"/>
          <a:ext cx="3286125" cy="884237"/>
        </p:xfrm>
        <a:graphic>
          <a:graphicData uri="http://schemas.openxmlformats.org/presentationml/2006/ole">
            <p:oleObj spid="_x0000_s10357" name="Equation" r:id="rId6" imgW="3295708" imgH="895370" progId="Equation.3">
              <p:embed/>
            </p:oleObj>
          </a:graphicData>
        </a:graphic>
      </p:graphicFrame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8108950" y="2619375"/>
            <a:ext cx="0" cy="280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17" name="Object 29"/>
          <p:cNvGraphicFramePr>
            <a:graphicFrameLocks noChangeAspect="1"/>
          </p:cNvGraphicFramePr>
          <p:nvPr/>
        </p:nvGraphicFramePr>
        <p:xfrm>
          <a:off x="139700" y="2862263"/>
          <a:ext cx="3717925" cy="420687"/>
        </p:xfrm>
        <a:graphic>
          <a:graphicData uri="http://schemas.openxmlformats.org/presentationml/2006/ole">
            <p:oleObj spid="_x0000_s10358" name="Equation" r:id="rId7" imgW="2819532" imgH="409489" progId="Equation.3">
              <p:embed/>
            </p:oleObj>
          </a:graphicData>
        </a:graphic>
      </p:graphicFrame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171450" y="3525838"/>
          <a:ext cx="2355850" cy="420687"/>
        </p:xfrm>
        <a:graphic>
          <a:graphicData uri="http://schemas.openxmlformats.org/presentationml/2006/ole">
            <p:oleObj spid="_x0000_s10359" name="Equation" r:id="rId8" imgW="1781070" imgH="409489" progId="Equation.3">
              <p:embed/>
            </p:oleObj>
          </a:graphicData>
        </a:graphic>
      </p:graphicFrame>
      <p:graphicFrame>
        <p:nvGraphicFramePr>
          <p:cNvPr id="37919" name="Object 31"/>
          <p:cNvGraphicFramePr>
            <a:graphicFrameLocks noChangeAspect="1"/>
          </p:cNvGraphicFramePr>
          <p:nvPr/>
        </p:nvGraphicFramePr>
        <p:xfrm>
          <a:off x="204788" y="4160838"/>
          <a:ext cx="2217737" cy="420687"/>
        </p:xfrm>
        <a:graphic>
          <a:graphicData uri="http://schemas.openxmlformats.org/presentationml/2006/ole">
            <p:oleObj spid="_x0000_s10360" name="Equation" r:id="rId9" imgW="1676333" imgH="409489" progId="Equation.3">
              <p:embed/>
            </p:oleObj>
          </a:graphicData>
        </a:graphic>
      </p:graphicFrame>
      <p:sp>
        <p:nvSpPr>
          <p:cNvPr id="37920" name="Freeform 32"/>
          <p:cNvSpPr>
            <a:spLocks/>
          </p:cNvSpPr>
          <p:nvPr/>
        </p:nvSpPr>
        <p:spPr bwMode="auto">
          <a:xfrm>
            <a:off x="4102100" y="3022600"/>
            <a:ext cx="4597400" cy="990600"/>
          </a:xfrm>
          <a:custGeom>
            <a:avLst/>
            <a:gdLst>
              <a:gd name="T0" fmla="*/ 2896 w 2896"/>
              <a:gd name="T1" fmla="*/ 8 h 624"/>
              <a:gd name="T2" fmla="*/ 2200 w 2896"/>
              <a:gd name="T3" fmla="*/ 8 h 624"/>
              <a:gd name="T4" fmla="*/ 872 w 2896"/>
              <a:gd name="T5" fmla="*/ 616 h 624"/>
              <a:gd name="T6" fmla="*/ 0 w 2896"/>
              <a:gd name="T7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96" h="624">
                <a:moveTo>
                  <a:pt x="2896" y="8"/>
                </a:moveTo>
                <a:cubicBezTo>
                  <a:pt x="2488" y="0"/>
                  <a:pt x="2288" y="0"/>
                  <a:pt x="2200" y="8"/>
                </a:cubicBezTo>
                <a:cubicBezTo>
                  <a:pt x="1752" y="40"/>
                  <a:pt x="1584" y="608"/>
                  <a:pt x="872" y="616"/>
                </a:cubicBezTo>
                <a:cubicBezTo>
                  <a:pt x="766" y="618"/>
                  <a:pt x="216" y="616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V="1">
            <a:off x="4738688" y="3989388"/>
            <a:ext cx="0" cy="28575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V="1">
            <a:off x="7908925" y="2978150"/>
            <a:ext cx="0" cy="1306513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1852613" y="1770063"/>
            <a:ext cx="593725" cy="5222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V="1">
            <a:off x="4379913" y="1827213"/>
            <a:ext cx="593725" cy="5222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925" name="Object 37"/>
          <p:cNvGraphicFramePr>
            <a:graphicFrameLocks noChangeAspect="1"/>
          </p:cNvGraphicFramePr>
          <p:nvPr/>
        </p:nvGraphicFramePr>
        <p:xfrm>
          <a:off x="134938" y="1884363"/>
          <a:ext cx="4818062" cy="420687"/>
        </p:xfrm>
        <a:graphic>
          <a:graphicData uri="http://schemas.openxmlformats.org/presentationml/2006/ole">
            <p:oleObj spid="_x0000_s10361" name="Equation" r:id="rId10" imgW="3657699" imgH="409489" progId="Equation.3">
              <p:embed/>
            </p:oleObj>
          </a:graphicData>
        </a:graphic>
      </p:graphicFrame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296863" y="1350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36456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1" grpId="0" animBg="1"/>
      <p:bldP spid="37922" grpId="0" animBg="1"/>
      <p:bldP spid="37923" grpId="0" animBg="1"/>
      <p:bldP spid="379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Hydraulic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Jump:Conjugate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Depths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61938" y="1995488"/>
            <a:ext cx="84296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a rectangular channel make the following substitutions</a:t>
            </a:r>
          </a:p>
        </p:txBody>
      </p:sp>
      <p:graphicFrame>
        <p:nvGraphicFramePr>
          <p:cNvPr id="3891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15975" y="2640013"/>
          <a:ext cx="1047750" cy="325437"/>
        </p:xfrm>
        <a:graphic>
          <a:graphicData uri="http://schemas.openxmlformats.org/presentationml/2006/ole">
            <p:oleObj spid="_x0000_s11331" name="Equation" r:id="rId3" imgW="1057358" imgH="333368" progId="Equation.3">
              <p:embed/>
            </p:oleObj>
          </a:graphicData>
        </a:graphic>
      </p:graphicFrame>
      <p:graphicFrame>
        <p:nvGraphicFramePr>
          <p:cNvPr id="3891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09875" y="2617788"/>
          <a:ext cx="1339850" cy="352425"/>
        </p:xfrm>
        <a:graphic>
          <a:graphicData uri="http://schemas.openxmlformats.org/presentationml/2006/ole">
            <p:oleObj spid="_x0000_s11332" name="Equation" r:id="rId4" imgW="1352674" imgH="361981" progId="Equation.3">
              <p:embed/>
            </p:oleObj>
          </a:graphicData>
        </a:graphic>
      </p:graphicFrame>
      <p:graphicFrame>
        <p:nvGraphicFramePr>
          <p:cNvPr id="3891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5013" y="3152775"/>
          <a:ext cx="1354137" cy="809625"/>
        </p:xfrm>
        <a:graphic>
          <a:graphicData uri="http://schemas.openxmlformats.org/presentationml/2006/ole">
            <p:oleObj spid="_x0000_s11333" name="Equation" r:id="rId5" imgW="1362122" imgH="819248" progId="">
              <p:embed/>
            </p:oleObj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84488" y="3214688"/>
            <a:ext cx="51530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Froude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</a:t>
            </a:r>
          </a:p>
        </p:txBody>
      </p:sp>
      <p:graphicFrame>
        <p:nvGraphicFramePr>
          <p:cNvPr id="38921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46388" y="4032250"/>
          <a:ext cx="3421062" cy="839788"/>
        </p:xfrm>
        <a:graphic>
          <a:graphicData uri="http://schemas.openxmlformats.org/presentationml/2006/ole">
            <p:oleObj spid="_x0000_s11334" name="Equation" r:id="rId6" imgW="3429059" imgH="857309" progId="Equation.3">
              <p:embed/>
            </p:oleObj>
          </a:graphicData>
        </a:graphic>
      </p:graphicFrame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928688" y="5938838"/>
            <a:ext cx="322897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valid for slopes &lt; 0.02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2317750" y="4451350"/>
            <a:ext cx="501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24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55913" y="4956175"/>
          <a:ext cx="2449512" cy="876300"/>
        </p:xfrm>
        <a:graphic>
          <a:graphicData uri="http://schemas.openxmlformats.org/presentationml/2006/ole">
            <p:oleObj spid="_x0000_s11335" name="Equation" r:id="rId7" imgW="2457542" imgH="895370" progId="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37598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7620000" cy="2133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Unit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uniform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flow in open channels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6705600" cy="533400"/>
          </a:xfrm>
        </p:spPr>
        <p:txBody>
          <a:bodyPr/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Hydraulic Jump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Energy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Loss and Length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214438" y="4618038"/>
            <a:ext cx="5095875" cy="7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 general theoretical solution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Experiments show</a:t>
            </a:r>
          </a:p>
        </p:txBody>
      </p:sp>
      <p:graphicFrame>
        <p:nvGraphicFramePr>
          <p:cNvPr id="3994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3875" y="5743575"/>
          <a:ext cx="935038" cy="350838"/>
        </p:xfrm>
        <a:graphic>
          <a:graphicData uri="http://schemas.openxmlformats.org/presentationml/2006/ole">
            <p:oleObj spid="_x0000_s12355" name="Equation" r:id="rId3" imgW="942903" imgH="361981" progId="Equation.3">
              <p:embed/>
            </p:oleObj>
          </a:graphicData>
        </a:graphic>
      </p:graphicFrame>
      <p:graphicFrame>
        <p:nvGraphicFramePr>
          <p:cNvPr id="399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00425" y="5754688"/>
          <a:ext cx="1644650" cy="352425"/>
        </p:xfrm>
        <a:graphic>
          <a:graphicData uri="http://schemas.openxmlformats.org/presentationml/2006/ole">
            <p:oleObj spid="_x0000_s12356" name="Equation" r:id="rId4" imgW="1657437" imgH="361981" progId="">
              <p:embed/>
            </p:oleObj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38188" y="3976688"/>
            <a:ext cx="48291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Char char="ä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Length of jump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42938" y="1785938"/>
            <a:ext cx="48291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Char char="ä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Energy Loss</a:t>
            </a:r>
          </a:p>
        </p:txBody>
      </p:sp>
      <p:graphicFrame>
        <p:nvGraphicFramePr>
          <p:cNvPr id="39944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982663" y="2252663"/>
          <a:ext cx="1922462" cy="957262"/>
        </p:xfrm>
        <a:graphic>
          <a:graphicData uri="http://schemas.openxmlformats.org/presentationml/2006/ole">
            <p:oleObj spid="_x0000_s12357" name="Equation" r:id="rId5" imgW="1933586" imgH="971491" progId="Equation.3">
              <p:embed/>
            </p:oleObj>
          </a:graphicData>
        </a:graphic>
      </p:graphicFrame>
      <p:graphicFrame>
        <p:nvGraphicFramePr>
          <p:cNvPr id="3994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89275" y="1874838"/>
          <a:ext cx="1771650" cy="352425"/>
        </p:xfrm>
        <a:graphic>
          <a:graphicData uri="http://schemas.openxmlformats.org/presentationml/2006/ole">
            <p:oleObj spid="_x0000_s12358" name="Equation" r:id="rId6" imgW="1781070" imgH="361981" progId="Equation.3">
              <p:embed/>
            </p:oleObj>
          </a:graphicData>
        </a:graphic>
      </p:graphicFrame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985838" y="3214688"/>
            <a:ext cx="703897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significant energy loss (to turbulence) in jump</a:t>
            </a:r>
          </a:p>
        </p:txBody>
      </p:sp>
      <p:graphicFrame>
        <p:nvGraphicFramePr>
          <p:cNvPr id="3994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94175" y="2233613"/>
          <a:ext cx="2076450" cy="982662"/>
        </p:xfrm>
        <a:graphic>
          <a:graphicData uri="http://schemas.openxmlformats.org/presentationml/2006/ole">
            <p:oleObj spid="_x0000_s12359" name="Equation" r:id="rId7" imgW="2086103" imgH="990656" progId="Equation.3">
              <p:embed/>
            </p:oleObj>
          </a:graphicData>
        </a:graphic>
      </p:graphicFrame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105150" y="2768600"/>
            <a:ext cx="104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3078163" y="2447925"/>
            <a:ext cx="86241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algebra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900363" y="5715000"/>
            <a:ext cx="476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for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6928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Suppose a sluice gate is located in a long channel with a mild slope. Where will the hydraulic jump be located?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Outline your solution scheme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Hydraulic Jump Location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048544" y="2919629"/>
            <a:ext cx="6421438" cy="2814638"/>
            <a:chOff x="1056" y="1080"/>
            <a:chExt cx="4045" cy="1773"/>
          </a:xfrm>
        </p:grpSpPr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1056" y="2512"/>
              <a:ext cx="1600" cy="48"/>
              <a:chOff x="2148" y="2272"/>
              <a:chExt cx="3568" cy="48"/>
            </a:xfrm>
          </p:grpSpPr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2148" y="2272"/>
                <a:ext cx="3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1" name="Line 7"/>
              <p:cNvSpPr>
                <a:spLocks noChangeShapeType="1"/>
              </p:cNvSpPr>
              <p:nvPr/>
            </p:nvSpPr>
            <p:spPr bwMode="auto">
              <a:xfrm>
                <a:off x="2176" y="2320"/>
                <a:ext cx="3512" cy="0"/>
              </a:xfrm>
              <a:prstGeom prst="line">
                <a:avLst/>
              </a:prstGeom>
              <a:noFill/>
              <a:ln w="101600"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2" name="Freeform 8"/>
            <p:cNvSpPr>
              <a:spLocks/>
            </p:cNvSpPr>
            <p:nvPr/>
          </p:nvSpPr>
          <p:spPr bwMode="auto">
            <a:xfrm>
              <a:off x="1064" y="1224"/>
              <a:ext cx="1608" cy="1280"/>
            </a:xfrm>
            <a:custGeom>
              <a:avLst/>
              <a:gdLst>
                <a:gd name="T0" fmla="*/ 1608 w 1608"/>
                <a:gd name="T1" fmla="*/ 0 h 1280"/>
                <a:gd name="T2" fmla="*/ 0 w 1608"/>
                <a:gd name="T3" fmla="*/ 0 h 1280"/>
                <a:gd name="T4" fmla="*/ 0 w 1608"/>
                <a:gd name="T5" fmla="*/ 1280 h 1280"/>
                <a:gd name="T6" fmla="*/ 1608 w 1608"/>
                <a:gd name="T7" fmla="*/ 1280 h 1280"/>
                <a:gd name="T8" fmla="*/ 1608 w 1608"/>
                <a:gd name="T9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8" h="1280">
                  <a:moveTo>
                    <a:pt x="1608" y="0"/>
                  </a:moveTo>
                  <a:lnTo>
                    <a:pt x="0" y="0"/>
                  </a:lnTo>
                  <a:lnTo>
                    <a:pt x="0" y="1280"/>
                  </a:lnTo>
                  <a:lnTo>
                    <a:pt x="1608" y="128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lg" len="med"/>
                  <a:tailEnd type="none" w="lg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 flipH="1">
              <a:off x="1056" y="1216"/>
              <a:ext cx="1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2672" y="1080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flipV="1">
              <a:off x="1440" y="1216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1243" y="1648"/>
              <a:ext cx="409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med"/>
                  <a:tailEnd type="none" w="lg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/>
                <a:t>2 m</a:t>
              </a:r>
            </a:p>
          </p:txBody>
        </p:sp>
        <p:sp>
          <p:nvSpPr>
            <p:cNvPr id="41997" name="Text Box 13"/>
            <p:cNvSpPr txBox="1">
              <a:spLocks noChangeArrowheads="1"/>
            </p:cNvSpPr>
            <p:nvPr/>
          </p:nvSpPr>
          <p:spPr bwMode="auto">
            <a:xfrm>
              <a:off x="1794" y="2172"/>
              <a:ext cx="476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med"/>
                  <a:tailEnd type="none" w="lg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10 cm</a:t>
              </a:r>
            </a:p>
          </p:txBody>
        </p:sp>
        <p:grpSp>
          <p:nvGrpSpPr>
            <p:cNvPr id="41998" name="Group 14"/>
            <p:cNvGrpSpPr>
              <a:grpSpLocks/>
            </p:cNvGrpSpPr>
            <p:nvPr/>
          </p:nvGrpSpPr>
          <p:grpSpPr bwMode="auto">
            <a:xfrm rot="133462">
              <a:off x="2590" y="2560"/>
              <a:ext cx="2511" cy="47"/>
              <a:chOff x="2148" y="2272"/>
              <a:chExt cx="3568" cy="48"/>
            </a:xfrm>
          </p:grpSpPr>
          <p:sp>
            <p:nvSpPr>
              <p:cNvPr id="41999" name="Line 15"/>
              <p:cNvSpPr>
                <a:spLocks noChangeShapeType="1"/>
              </p:cNvSpPr>
              <p:nvPr/>
            </p:nvSpPr>
            <p:spPr bwMode="auto">
              <a:xfrm>
                <a:off x="2148" y="2272"/>
                <a:ext cx="3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0" name="Line 16"/>
              <p:cNvSpPr>
                <a:spLocks noChangeShapeType="1"/>
              </p:cNvSpPr>
              <p:nvPr/>
            </p:nvSpPr>
            <p:spPr bwMode="auto">
              <a:xfrm>
                <a:off x="2176" y="2320"/>
                <a:ext cx="3512" cy="0"/>
              </a:xfrm>
              <a:prstGeom prst="line">
                <a:avLst/>
              </a:prstGeom>
              <a:noFill/>
              <a:ln w="101600"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 rot="132257">
              <a:off x="3501" y="2620"/>
              <a:ext cx="6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med"/>
                  <a:tailEnd type="none" w="lg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 = 0.005</a:t>
              </a: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895" y="1412"/>
              <a:ext cx="7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med"/>
                  <a:tailEnd type="none" w="lg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Sluice gate</a:t>
              </a:r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 flipH="1">
              <a:off x="2688" y="1632"/>
              <a:ext cx="344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2280" y="2320"/>
              <a:ext cx="36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1636" y="1420"/>
              <a:ext cx="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med"/>
                  <a:tailEnd type="none" w="lg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reservoir</a:t>
              </a:r>
            </a:p>
          </p:txBody>
        </p:sp>
      </p:grpSp>
      <p:graphicFrame>
        <p:nvGraphicFramePr>
          <p:cNvPr id="420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30927330"/>
              </p:ext>
            </p:extLst>
          </p:nvPr>
        </p:nvGraphicFramePr>
        <p:xfrm>
          <a:off x="5468938" y="3028373"/>
          <a:ext cx="2273300" cy="1206500"/>
        </p:xfrm>
        <a:graphic>
          <a:graphicData uri="http://schemas.openxmlformats.org/presentationml/2006/ole">
            <p:oleObj spid="_x0000_s13326" name="Photo Editor Photo" r:id="rId3" imgW="4877481" imgH="2172003" progId="">
              <p:embed/>
            </p:oleObj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932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1397000" y="5094288"/>
            <a:ext cx="758825" cy="112395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Gradually Varied Flow: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Change in Depth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wrt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x</a:t>
            </a:r>
          </a:p>
        </p:txBody>
      </p:sp>
      <p:graphicFrame>
        <p:nvGraphicFramePr>
          <p:cNvPr id="4301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1830388"/>
          <a:ext cx="3984625" cy="809625"/>
        </p:xfrm>
        <a:graphic>
          <a:graphicData uri="http://schemas.openxmlformats.org/presentationml/2006/ole">
            <p:oleObj spid="_x0000_s14398" name="Equation" r:id="rId3" imgW="3991076" imgH="819248" progId="">
              <p:embed/>
            </p:oleObj>
          </a:graphicData>
        </a:graphic>
      </p:graphicFrame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914900" y="1824038"/>
            <a:ext cx="3800475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Energy equation for non-uniform, steady flow</a:t>
            </a:r>
          </a:p>
        </p:txBody>
      </p:sp>
      <p:graphicFrame>
        <p:nvGraphicFramePr>
          <p:cNvPr id="4301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23888" y="3678238"/>
          <a:ext cx="1419225" cy="352425"/>
        </p:xfrm>
        <a:graphic>
          <a:graphicData uri="http://schemas.openxmlformats.org/presentationml/2006/ole">
            <p:oleObj spid="_x0000_s14399" name="Equation" r:id="rId4" imgW="1428797" imgH="361981" progId="">
              <p:embed/>
            </p:oleObj>
          </a:graphicData>
        </a:graphic>
      </p:graphicFrame>
      <p:graphicFrame>
        <p:nvGraphicFramePr>
          <p:cNvPr id="4301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4025" y="4205288"/>
          <a:ext cx="3259138" cy="871537"/>
        </p:xfrm>
        <a:graphic>
          <a:graphicData uri="http://schemas.openxmlformats.org/presentationml/2006/ole">
            <p:oleObj spid="_x0000_s14400" name="Equation" r:id="rId5" imgW="3267094" imgH="876204" progId="">
              <p:embed/>
            </p:oleObj>
          </a:graphicData>
        </a:graphic>
      </p:graphicFrame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902575" y="4878388"/>
            <a:ext cx="1984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/>
              <a:t>P</a:t>
            </a:r>
            <a:endParaRPr lang="en-US" sz="3600"/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5118100" y="4064000"/>
            <a:ext cx="3009900" cy="1517650"/>
          </a:xfrm>
          <a:custGeom>
            <a:avLst/>
            <a:gdLst>
              <a:gd name="T0" fmla="*/ 0 w 1896"/>
              <a:gd name="T1" fmla="*/ 0 h 956"/>
              <a:gd name="T2" fmla="*/ 496 w 1896"/>
              <a:gd name="T3" fmla="*/ 704 h 956"/>
              <a:gd name="T4" fmla="*/ 832 w 1896"/>
              <a:gd name="T5" fmla="*/ 744 h 956"/>
              <a:gd name="T6" fmla="*/ 1352 w 1896"/>
              <a:gd name="T7" fmla="*/ 832 h 956"/>
              <a:gd name="T8" fmla="*/ 1896 w 1896"/>
              <a:gd name="T9" fmla="*/ 0 h 956"/>
              <a:gd name="T10" fmla="*/ 0 w 1896"/>
              <a:gd name="T11" fmla="*/ 0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6" h="956">
                <a:moveTo>
                  <a:pt x="0" y="0"/>
                </a:moveTo>
                <a:cubicBezTo>
                  <a:pt x="120" y="336"/>
                  <a:pt x="357" y="580"/>
                  <a:pt x="496" y="704"/>
                </a:cubicBezTo>
                <a:cubicBezTo>
                  <a:pt x="635" y="828"/>
                  <a:pt x="689" y="723"/>
                  <a:pt x="832" y="744"/>
                </a:cubicBezTo>
                <a:cubicBezTo>
                  <a:pt x="975" y="765"/>
                  <a:pt x="1175" y="956"/>
                  <a:pt x="1352" y="832"/>
                </a:cubicBezTo>
                <a:cubicBezTo>
                  <a:pt x="1529" y="708"/>
                  <a:pt x="1856" y="336"/>
                  <a:pt x="1896" y="0"/>
                </a:cubicBezTo>
                <a:cubicBezTo>
                  <a:pt x="296" y="0"/>
                  <a:pt x="1624" y="8"/>
                  <a:pt x="0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111750" y="4054475"/>
            <a:ext cx="30067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4381500" y="3657600"/>
            <a:ext cx="4254500" cy="1843088"/>
          </a:xfrm>
          <a:custGeom>
            <a:avLst/>
            <a:gdLst>
              <a:gd name="T0" fmla="*/ 0 w 2680"/>
              <a:gd name="T1" fmla="*/ 8 h 1161"/>
              <a:gd name="T2" fmla="*/ 464 w 2680"/>
              <a:gd name="T3" fmla="*/ 248 h 1161"/>
              <a:gd name="T4" fmla="*/ 1048 w 2680"/>
              <a:gd name="T5" fmla="*/ 1024 h 1161"/>
              <a:gd name="T6" fmla="*/ 1248 w 2680"/>
              <a:gd name="T7" fmla="*/ 992 h 1161"/>
              <a:gd name="T8" fmla="*/ 1688 w 2680"/>
              <a:gd name="T9" fmla="*/ 1136 h 1161"/>
              <a:gd name="T10" fmla="*/ 2360 w 2680"/>
              <a:gd name="T11" fmla="*/ 240 h 1161"/>
              <a:gd name="T12" fmla="*/ 2680 w 2680"/>
              <a:gd name="T1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0" h="1161">
                <a:moveTo>
                  <a:pt x="0" y="8"/>
                </a:moveTo>
                <a:cubicBezTo>
                  <a:pt x="144" y="43"/>
                  <a:pt x="377" y="21"/>
                  <a:pt x="464" y="248"/>
                </a:cubicBezTo>
                <a:cubicBezTo>
                  <a:pt x="576" y="520"/>
                  <a:pt x="856" y="952"/>
                  <a:pt x="1048" y="1024"/>
                </a:cubicBezTo>
                <a:cubicBezTo>
                  <a:pt x="1148" y="1060"/>
                  <a:pt x="1141" y="973"/>
                  <a:pt x="1248" y="992"/>
                </a:cubicBezTo>
                <a:cubicBezTo>
                  <a:pt x="1355" y="1011"/>
                  <a:pt x="1629" y="1161"/>
                  <a:pt x="1688" y="1136"/>
                </a:cubicBezTo>
                <a:cubicBezTo>
                  <a:pt x="2080" y="976"/>
                  <a:pt x="2328" y="456"/>
                  <a:pt x="2360" y="240"/>
                </a:cubicBezTo>
                <a:cubicBezTo>
                  <a:pt x="2392" y="24"/>
                  <a:pt x="2602" y="25"/>
                  <a:pt x="2680" y="0"/>
                </a:cubicBezTo>
              </a:path>
            </a:pathLst>
          </a:custGeom>
          <a:noFill/>
          <a:ln w="76200" cap="flat" cmpd="sng">
            <a:pattFill prst="dkUpDiag">
              <a:fgClr>
                <a:schemeClr val="accent1"/>
              </a:fgClr>
              <a:bgClr>
                <a:schemeClr val="bg1"/>
              </a:bgClr>
            </a:pattFill>
            <a:prstDash val="solid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20" name="Freeform 12"/>
          <p:cNvSpPr>
            <a:spLocks/>
          </p:cNvSpPr>
          <p:nvPr/>
        </p:nvSpPr>
        <p:spPr bwMode="auto">
          <a:xfrm>
            <a:off x="7180263" y="3879850"/>
            <a:ext cx="331787" cy="174625"/>
          </a:xfrm>
          <a:custGeom>
            <a:avLst/>
            <a:gdLst>
              <a:gd name="T0" fmla="*/ 0 w 416"/>
              <a:gd name="T1" fmla="*/ 0 h 221"/>
              <a:gd name="T2" fmla="*/ 205 w 416"/>
              <a:gd name="T3" fmla="*/ 221 h 221"/>
              <a:gd name="T4" fmla="*/ 416 w 416"/>
              <a:gd name="T5" fmla="*/ 0 h 221"/>
              <a:gd name="T6" fmla="*/ 0 w 416"/>
              <a:gd name="T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6" h="221">
                <a:moveTo>
                  <a:pt x="0" y="0"/>
                </a:moveTo>
                <a:lnTo>
                  <a:pt x="205" y="221"/>
                </a:lnTo>
                <a:lnTo>
                  <a:pt x="416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7191375" y="4384675"/>
            <a:ext cx="257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/>
              <a:t>A</a:t>
            </a:r>
            <a:endParaRPr lang="en-US" sz="3600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226050" y="3848100"/>
            <a:ext cx="283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6573838" y="3398838"/>
            <a:ext cx="1165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8199438" y="3970338"/>
            <a:ext cx="873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dy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6565900" y="404495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6561138" y="4427538"/>
            <a:ext cx="542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y</a:t>
            </a:r>
          </a:p>
        </p:txBody>
      </p:sp>
      <p:graphicFrame>
        <p:nvGraphicFramePr>
          <p:cNvPr id="43027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2600" y="5127625"/>
          <a:ext cx="3562350" cy="996950"/>
        </p:xfrm>
        <a:graphic>
          <a:graphicData uri="http://schemas.openxmlformats.org/presentationml/2006/ole">
            <p:oleObj spid="_x0000_s14401" name="Equation" r:id="rId6" imgW="3571858" imgH="1009552" progId="">
              <p:embed/>
            </p:oleObj>
          </a:graphicData>
        </a:graphic>
      </p:graphicFrame>
      <p:graphicFrame>
        <p:nvGraphicFramePr>
          <p:cNvPr id="43028" name="Object 2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4788" y="2867025"/>
          <a:ext cx="4440237" cy="873125"/>
        </p:xfrm>
        <a:graphic>
          <a:graphicData uri="http://schemas.openxmlformats.org/presentationml/2006/ole">
            <p:oleObj spid="_x0000_s14402" name="Equation" r:id="rId7" imgW="4448086" imgH="876204" progId="">
              <p:embed/>
            </p:oleObj>
          </a:graphicData>
        </a:graphic>
      </p:graphicFrame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4989513" y="3005138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Shrink control volume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28836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Gradually Varied Flow: Derivative of KE wrt Depth</a:t>
            </a:r>
          </a:p>
        </p:txBody>
      </p:sp>
      <p:graphicFrame>
        <p:nvGraphicFramePr>
          <p:cNvPr id="440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9550" y="1851025"/>
          <a:ext cx="7831138" cy="1022350"/>
        </p:xfrm>
        <a:graphic>
          <a:graphicData uri="http://schemas.openxmlformats.org/presentationml/2006/ole">
            <p:oleObj spid="_x0000_s15422" name="Equation" r:id="rId3" imgW="7839083" imgH="1028717" progId="">
              <p:embed/>
            </p:oleObj>
          </a:graphicData>
        </a:graphic>
      </p:graphicFrame>
      <p:graphicFrame>
        <p:nvGraphicFramePr>
          <p:cNvPr id="4403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7800" y="3082925"/>
          <a:ext cx="3562350" cy="996950"/>
        </p:xfrm>
        <a:graphic>
          <a:graphicData uri="http://schemas.openxmlformats.org/presentationml/2006/ole">
            <p:oleObj spid="_x0000_s15423" name="Equation" r:id="rId4" imgW="3571858" imgH="1009552" progId="Equation.3">
              <p:embed/>
            </p:oleObj>
          </a:graphicData>
        </a:graphic>
      </p:graphicFrame>
      <p:graphicFrame>
        <p:nvGraphicFramePr>
          <p:cNvPr id="4403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0375" y="4433888"/>
          <a:ext cx="2792413" cy="835025"/>
        </p:xfrm>
        <a:graphic>
          <a:graphicData uri="http://schemas.openxmlformats.org/presentationml/2006/ole">
            <p:oleObj spid="_x0000_s15424" name="Equation" r:id="rId5" imgW="2800367" imgH="838144" progId="Equation.3">
              <p:embed/>
            </p:oleObj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721225" y="3016935"/>
            <a:ext cx="149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Change in KE</a:t>
            </a:r>
          </a:p>
          <a:p>
            <a:pPr eaLnBrk="0" hangingPunct="0"/>
            <a:r>
              <a:rPr lang="en-US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Change in PE</a:t>
            </a:r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1346200" y="2730500"/>
            <a:ext cx="3386138" cy="419100"/>
          </a:xfrm>
          <a:custGeom>
            <a:avLst/>
            <a:gdLst>
              <a:gd name="T0" fmla="*/ 0 w 2072"/>
              <a:gd name="T1" fmla="*/ 0 h 264"/>
              <a:gd name="T2" fmla="*/ 592 w 2072"/>
              <a:gd name="T3" fmla="*/ 224 h 264"/>
              <a:gd name="T4" fmla="*/ 2072 w 2072"/>
              <a:gd name="T5" fmla="*/ 24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2" h="264">
                <a:moveTo>
                  <a:pt x="0" y="0"/>
                </a:moveTo>
                <a:cubicBezTo>
                  <a:pt x="123" y="92"/>
                  <a:pt x="247" y="184"/>
                  <a:pt x="592" y="224"/>
                </a:cubicBezTo>
                <a:cubicBezTo>
                  <a:pt x="937" y="264"/>
                  <a:pt x="1825" y="237"/>
                  <a:pt x="2072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851400" y="3340100"/>
            <a:ext cx="181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2730500" y="2206625"/>
            <a:ext cx="1757363" cy="1908175"/>
          </a:xfrm>
          <a:custGeom>
            <a:avLst/>
            <a:gdLst>
              <a:gd name="T0" fmla="*/ 0 w 1321"/>
              <a:gd name="T1" fmla="*/ 0 h 1152"/>
              <a:gd name="T2" fmla="*/ 1014 w 1321"/>
              <a:gd name="T3" fmla="*/ 722 h 1152"/>
              <a:gd name="T4" fmla="*/ 1321 w 1321"/>
              <a:gd name="T5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1" h="1152">
                <a:moveTo>
                  <a:pt x="0" y="0"/>
                </a:moveTo>
                <a:cubicBezTo>
                  <a:pt x="397" y="265"/>
                  <a:pt x="794" y="530"/>
                  <a:pt x="1014" y="722"/>
                </a:cubicBezTo>
                <a:cubicBezTo>
                  <a:pt x="1234" y="914"/>
                  <a:pt x="1277" y="1033"/>
                  <a:pt x="1321" y="1152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triangle" w="med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044" name="Object 1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60398051"/>
              </p:ext>
            </p:extLst>
          </p:nvPr>
        </p:nvGraphicFramePr>
        <p:xfrm>
          <a:off x="152400" y="5410200"/>
          <a:ext cx="1871663" cy="857250"/>
        </p:xfrm>
        <a:graphic>
          <a:graphicData uri="http://schemas.openxmlformats.org/presentationml/2006/ole">
            <p:oleObj spid="_x0000_s15425" name="Equation" r:id="rId6" imgW="1886077" imgH="866757" progId="Equation.3">
              <p:embed/>
            </p:oleObj>
          </a:graphicData>
        </a:graphic>
      </p:graphicFrame>
      <p:graphicFrame>
        <p:nvGraphicFramePr>
          <p:cNvPr id="44045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23138" y="3200400"/>
          <a:ext cx="1277937" cy="325438"/>
        </p:xfrm>
        <a:graphic>
          <a:graphicData uri="http://schemas.openxmlformats.org/presentationml/2006/ole">
            <p:oleObj spid="_x0000_s15426" name="Equation" r:id="rId7" imgW="1285998" imgH="333368" progId="Equation.3">
              <p:embed/>
            </p:oleObj>
          </a:graphicData>
        </a:graphic>
      </p:graphicFrame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450306" y="5189108"/>
            <a:ext cx="5607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water surface slope is a function of: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bottom slope, friction slope, Froude number</a:t>
            </a:r>
          </a:p>
        </p:txBody>
      </p:sp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143000"/>
            <a:ext cx="22431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285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autoUpdateAnimBg="0"/>
      <p:bldP spid="44042" grpId="0" animBg="1"/>
      <p:bldP spid="4404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Gradually Varied Flow: Governing equation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79488" y="3308350"/>
            <a:ext cx="7353300" cy="222885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Gives change of water depth with distance along channel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positive when sloping down in direction of flow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 is measured from channel bottom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/dx =0 means water depth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constant______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3900" y="1989138"/>
          <a:ext cx="1871663" cy="857250"/>
        </p:xfrm>
        <a:graphic>
          <a:graphicData uri="http://schemas.openxmlformats.org/presentationml/2006/ole">
            <p:oleObj spid="_x0000_s16406" name="Equation" r:id="rId3" imgW="1886077" imgH="866757" progId="Equation.3">
              <p:embed/>
            </p:oleObj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222625" y="2047875"/>
            <a:ext cx="366712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Governing equation for gradually varied flow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1A23-0F59-4BF8-9A61-164999D14C3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CIVIL Dept. BGSIT.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61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01296" y="1470552"/>
            <a:ext cx="7937500" cy="49022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ild slope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long channel subcritical flow will occur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teep slope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long channel supercritical flow will occur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ritical slope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long channel unstable flow will occur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orizontal slope (S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=0)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undefined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dverse slope (S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&lt;0)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undefined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Surface 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5288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7000" y="1785938"/>
            <a:ext cx="214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Normal depth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216650" y="2401888"/>
            <a:ext cx="2457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Steep slope (S</a:t>
            </a:r>
            <a:r>
              <a:rPr lang="en-US" sz="2800" baseline="-25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216650" y="2979738"/>
            <a:ext cx="246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Hydraulic Jump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77863" y="2433638"/>
            <a:ext cx="175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Sluice gate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85788" y="2852738"/>
            <a:ext cx="181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Steep slope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216650" y="1824038"/>
            <a:ext cx="1862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Obstruction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Surface Profiles</a:t>
            </a:r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741613" y="1847850"/>
          <a:ext cx="3375025" cy="1792288"/>
        </p:xfrm>
        <a:graphic>
          <a:graphicData uri="http://schemas.openxmlformats.org/presentationml/2006/ole">
            <p:oleObj spid="_x0000_s17458" name="Photo Editor Photo" r:id="rId3" imgW="4877481" imgH="2172003" progId="">
              <p:embed/>
            </p:oleObj>
          </a:graphicData>
        </a:graphic>
      </p:graphicFrame>
      <p:graphicFrame>
        <p:nvGraphicFramePr>
          <p:cNvPr id="47114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889000" y="3957638"/>
          <a:ext cx="1871663" cy="857250"/>
        </p:xfrm>
        <a:graphic>
          <a:graphicData uri="http://schemas.openxmlformats.org/presentationml/2006/ole">
            <p:oleObj spid="_x0000_s17459" name="Equation" r:id="rId4" imgW="1886077" imgH="866757" progId="">
              <p:embed/>
            </p:oleObj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12700" y="4883150"/>
          <a:ext cx="3375025" cy="1792288"/>
        </p:xfrm>
        <a:graphic>
          <a:graphicData uri="http://schemas.openxmlformats.org/presentationml/2006/ole">
            <p:oleObj spid="_x0000_s17460" name="Photo Editor Photo" r:id="rId5" imgW="4877481" imgH="2172003" progId="">
              <p:embed/>
            </p:oleObj>
          </a:graphicData>
        </a:graphic>
      </p:graphicFrame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487738" y="4216400"/>
            <a:ext cx="327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>
                <a:latin typeface="Times New Roman" pitchFamily="18" charset="0"/>
              </a:rPr>
              <a:t>	S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 - S</a:t>
            </a:r>
            <a:r>
              <a:rPr lang="en-US" i="1" baseline="-25000">
                <a:latin typeface="Times New Roman" pitchFamily="18" charset="0"/>
              </a:rPr>
              <a:t>f</a:t>
            </a:r>
            <a:r>
              <a:rPr lang="en-US">
                <a:latin typeface="Times New Roman" pitchFamily="18" charset="0"/>
              </a:rPr>
              <a:t>	1 - Fr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	dy/dx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492500" y="4711700"/>
            <a:ext cx="383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500438" y="49149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	+	+	+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513138" y="5511800"/>
            <a:ext cx="297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	-	+	-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525838" y="61341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	-	-	+</a:t>
            </a: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127000" y="2197100"/>
            <a:ext cx="232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127000" y="2844800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127000" y="3251200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6324600" y="2235200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6324600" y="2819400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6324600" y="3403600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6864350" y="4494213"/>
          <a:ext cx="2452688" cy="2363787"/>
        </p:xfrm>
        <a:graphic>
          <a:graphicData uri="http://schemas.openxmlformats.org/presentationml/2006/ole">
            <p:oleObj spid="_x0000_s17461" name="Worksheet" r:id="rId6" imgW="4514761" imgH="4352949" progId="Excel.Sheet.8">
              <p:embed/>
            </p:oleObj>
          </a:graphicData>
        </a:graphic>
      </p:graphicFrame>
      <p:grpSp>
        <p:nvGrpSpPr>
          <p:cNvPr id="47128" name="Group 24"/>
          <p:cNvGrpSpPr>
            <a:grpSpLocks/>
          </p:cNvGrpSpPr>
          <p:nvPr/>
        </p:nvGrpSpPr>
        <p:grpSpPr bwMode="auto">
          <a:xfrm>
            <a:off x="3848100" y="5334000"/>
            <a:ext cx="406400" cy="1193800"/>
            <a:chOff x="2608" y="3360"/>
            <a:chExt cx="256" cy="752"/>
          </a:xfrm>
        </p:grpSpPr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2608" y="3360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2608" y="3736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>
              <a:off x="2608" y="4112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5003800" y="5334000"/>
            <a:ext cx="406400" cy="1193800"/>
            <a:chOff x="2608" y="3360"/>
            <a:chExt cx="256" cy="752"/>
          </a:xfrm>
        </p:grpSpPr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>
              <a:off x="2608" y="3360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>
              <a:off x="2608" y="3736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>
              <a:off x="2608" y="4112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7136" name="Group 32"/>
          <p:cNvGrpSpPr>
            <a:grpSpLocks/>
          </p:cNvGrpSpPr>
          <p:nvPr/>
        </p:nvGrpSpPr>
        <p:grpSpPr bwMode="auto">
          <a:xfrm>
            <a:off x="6134100" y="5334000"/>
            <a:ext cx="406400" cy="1193800"/>
            <a:chOff x="2608" y="3360"/>
            <a:chExt cx="256" cy="752"/>
          </a:xfrm>
        </p:grpSpPr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>
              <a:off x="2608" y="3360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>
              <a:off x="2608" y="3736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>
              <a:off x="2608" y="4112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140" name="Line 36"/>
          <p:cNvSpPr>
            <a:spLocks noChangeShapeType="1"/>
          </p:cNvSpPr>
          <p:nvPr/>
        </p:nvSpPr>
        <p:spPr bwMode="auto">
          <a:xfrm flipV="1">
            <a:off x="2451100" y="1993900"/>
            <a:ext cx="2159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2463800" y="2133600"/>
            <a:ext cx="1905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2501900" y="2717800"/>
            <a:ext cx="1397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 flipV="1">
            <a:off x="2463800" y="2882900"/>
            <a:ext cx="2159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7286625" y="5557838"/>
            <a:ext cx="1828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6777038" y="507365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folHlink"/>
                </a:solidFill>
              </a:rPr>
              <a:t>y</a:t>
            </a:r>
            <a:r>
              <a:rPr lang="en-US" sz="2800" b="1" baseline="-25000">
                <a:solidFill>
                  <a:schemeClr val="folHlink"/>
                </a:solidFill>
              </a:rPr>
              <a:t>n</a:t>
            </a: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>
            <a:off x="7283450" y="5832475"/>
            <a:ext cx="1828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6789738" y="5480050"/>
            <a:ext cx="468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folHlink"/>
                </a:solidFill>
              </a:rPr>
              <a:t>y</a:t>
            </a:r>
            <a:r>
              <a:rPr lang="en-US" sz="2800" b="1" baseline="-25000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 flipV="1">
            <a:off x="8570913" y="5241925"/>
            <a:ext cx="268287" cy="2682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 rot="16200000" flipH="1" flipV="1">
            <a:off x="8305800" y="5630863"/>
            <a:ext cx="195263" cy="1222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 flipH="1" flipV="1">
            <a:off x="8285163" y="6003925"/>
            <a:ext cx="363537" cy="984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830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  <p:bldP spid="47107" grpId="0" build="p" autoUpdateAnimBg="0"/>
      <p:bldP spid="47108" grpId="0" build="p" autoUpdateAnimBg="0"/>
      <p:bldP spid="47109" grpId="0" build="p" autoUpdateAnimBg="0"/>
      <p:bldP spid="47110" grpId="0" build="p" autoUpdateAnimBg="0"/>
      <p:bldP spid="47111" grpId="0" build="p" autoUpdateAnimBg="0"/>
      <p:bldP spid="47118" grpId="0" build="p" autoUpdateAnimBg="0"/>
      <p:bldP spid="47119" grpId="0" build="p" autoUpdateAnimBg="0"/>
      <p:bldP spid="47120" grpId="0" build="p" autoUpdateAnimBg="0"/>
      <p:bldP spid="47121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44" grpId="0" animBg="1"/>
      <p:bldP spid="47145" grpId="0" build="p" autoUpdateAnimBg="0"/>
      <p:bldP spid="47146" grpId="0" animBg="1"/>
      <p:bldP spid="47147" grpId="0" build="p" autoUpdateAnimBg="0"/>
      <p:bldP spid="47148" grpId="0" animBg="1"/>
      <p:bldP spid="47149" grpId="0" animBg="1"/>
      <p:bldP spid="471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More Surface Profiles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417888" y="4824413"/>
          <a:ext cx="2257425" cy="2033587"/>
        </p:xfrm>
        <a:graphic>
          <a:graphicData uri="http://schemas.openxmlformats.org/presentationml/2006/ole">
            <p:oleObj spid="_x0000_s18506" name="Photo Editor Photo" r:id="rId3" imgW="3858164" imgH="3476190" progId="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44488" y="4765675"/>
          <a:ext cx="2332037" cy="2092325"/>
        </p:xfrm>
        <a:graphic>
          <a:graphicData uri="http://schemas.openxmlformats.org/presentationml/2006/ole">
            <p:oleObj spid="_x0000_s18507" name="Photo Editor Photo" r:id="rId4" imgW="3704762" imgH="3323810" progId="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6296025" y="5022850"/>
          <a:ext cx="2847975" cy="1835150"/>
        </p:xfrm>
        <a:graphic>
          <a:graphicData uri="http://schemas.openxmlformats.org/presentationml/2006/ole">
            <p:oleObj spid="_x0000_s18508" name="Photo Editor Photo" r:id="rId5" imgW="4923810" imgH="3172268" progId="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215900" y="1793875"/>
          <a:ext cx="2660650" cy="2879725"/>
        </p:xfrm>
        <a:graphic>
          <a:graphicData uri="http://schemas.openxmlformats.org/presentationml/2006/ole">
            <p:oleObj spid="_x0000_s18509" name="Photo Editor Photo" r:id="rId6" imgW="4161905" imgH="4505954" progId="">
              <p:embed/>
            </p:oleObj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106738" y="2019300"/>
            <a:ext cx="327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>
                <a:latin typeface="Times New Roman" pitchFamily="18" charset="0"/>
              </a:rPr>
              <a:t>	S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 - S</a:t>
            </a:r>
            <a:r>
              <a:rPr lang="en-US" i="1" baseline="-25000">
                <a:latin typeface="Times New Roman" pitchFamily="18" charset="0"/>
              </a:rPr>
              <a:t>f</a:t>
            </a:r>
            <a:r>
              <a:rPr lang="en-US">
                <a:latin typeface="Times New Roman" pitchFamily="18" charset="0"/>
              </a:rPr>
              <a:t>	1 - Fr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	dy/dx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111500" y="2514600"/>
            <a:ext cx="383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119438" y="27178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>
                <a:latin typeface="Times New Roman" pitchFamily="18" charset="0"/>
              </a:rPr>
              <a:t>1</a:t>
            </a:r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	+	+	+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132138" y="3314700"/>
            <a:ext cx="297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>
                <a:latin typeface="Times New Roman" pitchFamily="18" charset="0"/>
              </a:rPr>
              <a:t>2</a:t>
            </a:r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	+	-	-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144838" y="39370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600200" algn="ctr"/>
                <a:tab pos="27432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>
                <a:latin typeface="Times New Roman" pitchFamily="18" charset="0"/>
              </a:rPr>
              <a:t>3</a:t>
            </a:r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	-	-	+</a:t>
            </a:r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6323013" y="2093913"/>
          <a:ext cx="2820987" cy="2719387"/>
        </p:xfrm>
        <a:graphic>
          <a:graphicData uri="http://schemas.openxmlformats.org/presentationml/2006/ole">
            <p:oleObj spid="_x0000_s18510" name="Worksheet" r:id="rId7" imgW="4514761" imgH="4352949" progId="Excel.Sheet.8">
              <p:embed/>
            </p:oleObj>
          </a:graphicData>
        </a:graphic>
      </p:graphicFrame>
      <p:grpSp>
        <p:nvGrpSpPr>
          <p:cNvPr id="48141" name="Group 13"/>
          <p:cNvGrpSpPr>
            <a:grpSpLocks/>
          </p:cNvGrpSpPr>
          <p:nvPr/>
        </p:nvGrpSpPr>
        <p:grpSpPr bwMode="auto">
          <a:xfrm>
            <a:off x="3467100" y="3136900"/>
            <a:ext cx="406400" cy="1193800"/>
            <a:chOff x="2608" y="3360"/>
            <a:chExt cx="256" cy="752"/>
          </a:xfrm>
        </p:grpSpPr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2608" y="3360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2608" y="3736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>
              <a:off x="2608" y="4112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4622800" y="3136900"/>
            <a:ext cx="406400" cy="1193800"/>
            <a:chOff x="2608" y="3360"/>
            <a:chExt cx="256" cy="752"/>
          </a:xfrm>
        </p:grpSpPr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2608" y="3360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2608" y="3736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2608" y="4112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5753100" y="3136900"/>
            <a:ext cx="406400" cy="1193800"/>
            <a:chOff x="2608" y="3360"/>
            <a:chExt cx="256" cy="752"/>
          </a:xfrm>
        </p:grpSpPr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2608" y="3360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>
              <a:off x="2608" y="3736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2608" y="4112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6831013" y="3835400"/>
            <a:ext cx="20907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6321425" y="3573463"/>
            <a:ext cx="496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folHlink"/>
                </a:solidFill>
              </a:rPr>
              <a:t>y</a:t>
            </a:r>
            <a:r>
              <a:rPr lang="en-US" sz="2800" b="1" baseline="-25000">
                <a:solidFill>
                  <a:schemeClr val="folHlink"/>
                </a:solidFill>
              </a:rPr>
              <a:t>n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6827838" y="3598863"/>
            <a:ext cx="20669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6334125" y="3246438"/>
            <a:ext cx="468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folHlink"/>
                </a:solidFill>
              </a:rPr>
              <a:t>y</a:t>
            </a:r>
            <a:r>
              <a:rPr lang="en-US" sz="2800" b="1" baseline="-25000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7902575" y="3008313"/>
            <a:ext cx="481013" cy="4810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rot="5400000" flipV="1">
            <a:off x="7827169" y="3636169"/>
            <a:ext cx="147637" cy="1619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H="1" flipV="1">
            <a:off x="8340725" y="3914775"/>
            <a:ext cx="363538" cy="984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8160" name="Object 3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04025" y="1725613"/>
          <a:ext cx="1871663" cy="857250"/>
        </p:xfrm>
        <a:graphic>
          <a:graphicData uri="http://schemas.openxmlformats.org/presentationml/2006/ole">
            <p:oleObj spid="_x0000_s18511" name="Equation" r:id="rId8" imgW="1886077" imgH="866757" progId="">
              <p:embed/>
            </p:oleObj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710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build="p" autoUpdateAnimBg="0"/>
      <p:bldP spid="48138" grpId="0" build="p" autoUpdateAnimBg="0"/>
      <p:bldP spid="48139" grpId="0" build="p" autoUpdateAnimBg="0"/>
      <p:bldP spid="48153" grpId="0" animBg="1"/>
      <p:bldP spid="48155" grpId="0" animBg="1"/>
      <p:bldP spid="48157" grpId="0" animBg="1"/>
      <p:bldP spid="48158" grpId="0" animBg="1"/>
      <p:bldP spid="481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isn’t Froude number important for describing the relationship between channel slope, discharge, and depth for uniform flow?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 what conditions are the energy and hydraulic grade lines parallel in open channel flow?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 two examples of how the specific energy could increase in the direction of flow.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193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398"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73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unit, you will learn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specific energy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critical flow, subcritical flow and supercritical flow.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AutoNum type="arabi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maximum discharge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Hydraulic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jump in rectangular channels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AutoNum type="arabicPeriod" startAt="5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maximum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AutoNum type="arabicPeriod" startAt="5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equation for non-uniform flow in open channel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AutoNum type="arabicPeriod" startAt="5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Surface profiles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uniform flow in open channel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5438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2514600" y="2743200"/>
            <a:ext cx="4572000" cy="2336800"/>
          </a:xfrm>
          <a:custGeom>
            <a:avLst/>
            <a:gdLst>
              <a:gd name="T0" fmla="*/ 0 w 2880"/>
              <a:gd name="T1" fmla="*/ 992 h 1472"/>
              <a:gd name="T2" fmla="*/ 2880 w 2880"/>
              <a:gd name="T3" fmla="*/ 1472 h 1472"/>
              <a:gd name="T4" fmla="*/ 2880 w 2880"/>
              <a:gd name="T5" fmla="*/ 280 h 1472"/>
              <a:gd name="T6" fmla="*/ 16 w 2880"/>
              <a:gd name="T7" fmla="*/ 0 h 1472"/>
              <a:gd name="T8" fmla="*/ 0 w 2880"/>
              <a:gd name="T9" fmla="*/ 992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1472">
                <a:moveTo>
                  <a:pt x="0" y="992"/>
                </a:moveTo>
                <a:lnTo>
                  <a:pt x="2880" y="1472"/>
                </a:lnTo>
                <a:lnTo>
                  <a:pt x="2880" y="280"/>
                </a:lnTo>
                <a:lnTo>
                  <a:pt x="16" y="0"/>
                </a:lnTo>
                <a:lnTo>
                  <a:pt x="0" y="99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/>
              <a:t>Open Channel Flow: Energy Relations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527300" y="4394200"/>
            <a:ext cx="4546600" cy="736600"/>
          </a:xfrm>
          <a:prstGeom prst="line">
            <a:avLst/>
          </a:prstGeom>
          <a:noFill/>
          <a:ln w="127000">
            <a:pattFill prst="lt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482850" y="4311650"/>
            <a:ext cx="4648200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708150" y="4991100"/>
            <a:ext cx="527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749550" y="5346700"/>
            <a:ext cx="3721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743200" y="504825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477000" y="504825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2768600" y="2749550"/>
            <a:ext cx="0" cy="159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711450" y="43434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495550" y="2749550"/>
            <a:ext cx="46863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501900" y="2082800"/>
            <a:ext cx="4705350" cy="60325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657350" y="27559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2743200" y="4349750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2692400" y="17462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1631950" y="2120900"/>
            <a:ext cx="505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6464300" y="2101850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6261100" y="3130550"/>
            <a:ext cx="92075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6477000" y="3130550"/>
            <a:ext cx="0" cy="186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1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66975" y="2100263"/>
          <a:ext cx="590550" cy="701675"/>
        </p:xfrm>
        <a:graphic>
          <a:graphicData uri="http://schemas.openxmlformats.org/presentationml/2006/ole">
            <p:oleObj spid="_x0000_s1180" name="Equation" r:id="rId3" imgW="742877" imgH="876204" progId="Equation.3">
              <p:embed/>
            </p:oleObj>
          </a:graphicData>
        </a:graphic>
      </p:graphicFrame>
      <p:graphicFrame>
        <p:nvGraphicFramePr>
          <p:cNvPr id="20502" name="Object 2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253163" y="2616200"/>
          <a:ext cx="436562" cy="503238"/>
        </p:xfrm>
        <a:graphic>
          <a:graphicData uri="http://schemas.openxmlformats.org/presentationml/2006/ole">
            <p:oleObj spid="_x0000_s1181" name="Equation" r:id="rId4" imgW="762043" imgH="876204" progId="Equation.3">
              <p:embed/>
            </p:oleObj>
          </a:graphicData>
        </a:graphic>
      </p:graphicFrame>
      <p:graphicFrame>
        <p:nvGraphicFramePr>
          <p:cNvPr id="20503" name="Object 2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14638" y="4586288"/>
          <a:ext cx="631825" cy="365125"/>
        </p:xfrm>
        <a:graphic>
          <a:graphicData uri="http://schemas.openxmlformats.org/presentationml/2006/ole">
            <p:oleObj spid="_x0000_s1182" name="Equation" r:id="rId5" imgW="638140" imgH="371429" progId="Equation.3">
              <p:embed/>
            </p:oleObj>
          </a:graphicData>
        </a:graphic>
      </p:graphicFrame>
      <p:graphicFrame>
        <p:nvGraphicFramePr>
          <p:cNvPr id="20504" name="Object 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48425" y="3779838"/>
          <a:ext cx="287338" cy="352425"/>
        </p:xfrm>
        <a:graphic>
          <a:graphicData uri="http://schemas.openxmlformats.org/presentationml/2006/ole">
            <p:oleObj spid="_x0000_s1183" name="Equation" r:id="rId6" imgW="295315" imgH="361981" progId="Equation.3">
              <p:embed/>
            </p:oleObj>
          </a:graphicData>
        </a:graphic>
      </p:graphicFrame>
      <p:graphicFrame>
        <p:nvGraphicFramePr>
          <p:cNvPr id="20505" name="Object 2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9075" y="3309938"/>
          <a:ext cx="247650" cy="352425"/>
        </p:xfrm>
        <a:graphic>
          <a:graphicData uri="http://schemas.openxmlformats.org/presentationml/2006/ole">
            <p:oleObj spid="_x0000_s1184" name="Equation" r:id="rId7" imgW="257254" imgH="361981" progId="Equation.3">
              <p:embed/>
            </p:oleObj>
          </a:graphicData>
        </a:graphic>
      </p:graphicFrame>
      <p:graphicFrame>
        <p:nvGraphicFramePr>
          <p:cNvPr id="20506" name="Object 2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64038" y="5322888"/>
          <a:ext cx="352425" cy="263525"/>
        </p:xfrm>
        <a:graphic>
          <a:graphicData uri="http://schemas.openxmlformats.org/presentationml/2006/ole">
            <p:oleObj spid="_x0000_s1185" name="Equation" r:id="rId8" imgW="361991" imgH="266694" progId="Equation.3">
              <p:embed/>
            </p:oleObj>
          </a:graphicData>
        </a:graphic>
      </p:graphicFrame>
      <p:graphicFrame>
        <p:nvGraphicFramePr>
          <p:cNvPr id="20507" name="Object 27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56375" y="2181225"/>
          <a:ext cx="1252538" cy="403225"/>
        </p:xfrm>
        <a:graphic>
          <a:graphicData uri="http://schemas.openxmlformats.org/presentationml/2006/ole">
            <p:oleObj spid="_x0000_s1186" name="Equation" r:id="rId9" imgW="1257385" imgH="409489" progId="">
              <p:embed/>
            </p:oleObj>
          </a:graphicData>
        </a:graphic>
      </p:graphicFrame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4121150" y="2978150"/>
            <a:ext cx="44450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4197350" y="3028950"/>
            <a:ext cx="2921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4286250" y="3079750"/>
            <a:ext cx="13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3975100" y="3695700"/>
            <a:ext cx="91440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856538" y="2408238"/>
            <a:ext cx="1216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______ grade line</a:t>
            </a: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7856538" y="3144838"/>
            <a:ext cx="12414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_______ grade line</a:t>
            </a:r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7232650" y="3219450"/>
            <a:ext cx="6858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7258050" y="2711450"/>
            <a:ext cx="6731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-4763" y="2179638"/>
            <a:ext cx="21304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velocity head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844550" y="6032500"/>
            <a:ext cx="720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/>
              <a:t>Bottom slope (S</a:t>
            </a:r>
            <a:r>
              <a:rPr lang="en-US" baseline="-25000" dirty="0"/>
              <a:t>o</a:t>
            </a:r>
            <a:r>
              <a:rPr lang="en-US" dirty="0"/>
              <a:t>) not necessarily equal to EGL slope (</a:t>
            </a:r>
            <a:r>
              <a:rPr lang="en-US" dirty="0" err="1"/>
              <a:t>S</a:t>
            </a:r>
            <a:r>
              <a:rPr lang="en-US" i="1" baseline="-25000" dirty="0" err="1"/>
              <a:t>f</a:t>
            </a:r>
            <a:r>
              <a:rPr lang="en-US" dirty="0"/>
              <a:t>)</a:t>
            </a: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7888288" y="31273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folHlink"/>
                </a:solidFill>
              </a:rPr>
              <a:t>hydraulic</a:t>
            </a: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7867650" y="238442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folHlink"/>
                </a:solidFill>
              </a:rPr>
              <a:t>energy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8800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8" grpId="0" build="p" autoUpdateAnimBg="0"/>
      <p:bldP spid="205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r>
              <a:rPr lang="en-US"/>
              <a:t>Energy Relationships</a:t>
            </a:r>
          </a:p>
        </p:txBody>
      </p:sp>
      <p:graphicFrame>
        <p:nvGraphicFramePr>
          <p:cNvPr id="215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8975" y="2041525"/>
          <a:ext cx="4529138" cy="808038"/>
        </p:xfrm>
        <a:graphic>
          <a:graphicData uri="http://schemas.openxmlformats.org/presentationml/2006/ole">
            <p:oleObj spid="_x0000_s2113" name="Equation" r:id="rId3" imgW="4533927" imgH="819248" progId="">
              <p:embed/>
            </p:oleObj>
          </a:graphicData>
        </a:graphic>
      </p:graphicFrame>
      <p:graphicFrame>
        <p:nvGraphicFramePr>
          <p:cNvPr id="2150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3588" y="4175125"/>
          <a:ext cx="3970337" cy="808038"/>
        </p:xfrm>
        <a:graphic>
          <a:graphicData uri="http://schemas.openxmlformats.org/presentationml/2006/ole">
            <p:oleObj spid="_x0000_s2114" name="Equation" r:id="rId4" imgW="3981358" imgH="819248" progId="">
              <p:embed/>
            </p:oleObj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2738" y="3957638"/>
            <a:ext cx="3362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Turbulent flow (</a:t>
            </a:r>
            <a:r>
              <a:rPr lang="en-US">
                <a:latin typeface="Symbol" pitchFamily="18" charset="2"/>
              </a:rPr>
              <a:t></a:t>
            </a:r>
            <a:r>
              <a:rPr lang="en-US"/>
              <a:t> </a:t>
            </a:r>
            <a:r>
              <a:rPr lang="en-US">
                <a:latin typeface="Symbol" pitchFamily="18" charset="2"/>
                <a:sym typeface="Symbol" pitchFamily="18" charset="2"/>
              </a:rPr>
              <a:t></a:t>
            </a:r>
            <a:r>
              <a:rPr lang="en-US">
                <a:sym typeface="Times New Roman" pitchFamily="18" charset="0"/>
              </a:rPr>
              <a:t> </a:t>
            </a:r>
            <a:r>
              <a:rPr lang="en-US"/>
              <a:t>1)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764338" y="2433638"/>
            <a:ext cx="2105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z - measured from horizontal datum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375275" y="4529138"/>
            <a:ext cx="2219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y - depth of flow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864350" y="1968500"/>
            <a:ext cx="136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Pipe flow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12813" y="5092700"/>
            <a:ext cx="520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Energy Equation for Open Channel Flow</a:t>
            </a:r>
          </a:p>
        </p:txBody>
      </p:sp>
      <p:graphicFrame>
        <p:nvGraphicFramePr>
          <p:cNvPr id="21514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788988" y="5724525"/>
          <a:ext cx="3970337" cy="808038"/>
        </p:xfrm>
        <a:graphic>
          <a:graphicData uri="http://schemas.openxmlformats.org/presentationml/2006/ole">
            <p:oleObj spid="_x0000_s2115" name="Equation" r:id="rId5" imgW="3981358" imgH="819248" progId="">
              <p:embed/>
            </p:oleObj>
          </a:graphicData>
        </a:graphic>
      </p:graphicFrame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57200" y="2032000"/>
            <a:ext cx="1066800" cy="9652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622300" y="4038600"/>
            <a:ext cx="1320800" cy="9652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1517" name="AutoShape 13"/>
          <p:cNvCxnSpPr>
            <a:cxnSpLocks noChangeShapeType="1"/>
            <a:stCxn id="21515" idx="3"/>
            <a:endCxn id="21516" idx="1"/>
          </p:cNvCxnSpPr>
          <p:nvPr/>
        </p:nvCxnSpPr>
        <p:spPr bwMode="auto">
          <a:xfrm rot="16200000" flipH="1">
            <a:off x="66675" y="3416300"/>
            <a:ext cx="1295400" cy="2032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743200" y="2006600"/>
            <a:ext cx="939800" cy="9652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2781300" y="4013200"/>
            <a:ext cx="431800" cy="9652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1520" name="AutoShape 16"/>
          <p:cNvCxnSpPr>
            <a:cxnSpLocks noChangeShapeType="1"/>
            <a:stCxn id="21518" idx="4"/>
            <a:endCxn id="21519" idx="0"/>
          </p:cNvCxnSpPr>
          <p:nvPr/>
        </p:nvCxnSpPr>
        <p:spPr bwMode="auto">
          <a:xfrm rot="5400000">
            <a:off x="2598737" y="3384551"/>
            <a:ext cx="1012825" cy="2159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4851400" y="2260600"/>
            <a:ext cx="406400" cy="4318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4025900" y="4267200"/>
            <a:ext cx="822325" cy="609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1523" name="AutoShape 19"/>
          <p:cNvCxnSpPr>
            <a:cxnSpLocks noChangeShapeType="1"/>
            <a:stCxn id="21521" idx="4"/>
            <a:endCxn id="21522" idx="0"/>
          </p:cNvCxnSpPr>
          <p:nvPr/>
        </p:nvCxnSpPr>
        <p:spPr bwMode="auto">
          <a:xfrm flipH="1">
            <a:off x="4437063" y="2706688"/>
            <a:ext cx="617537" cy="154622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985838" y="3309938"/>
            <a:ext cx="5000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From diagram on previous slide...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1899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16" grpId="0" animBg="1"/>
      <p:bldP spid="21518" grpId="0" animBg="1"/>
      <p:bldP spid="21519" grpId="0" animBg="1"/>
      <p:bldP spid="21521" grpId="0" animBg="1"/>
      <p:bldP spid="215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sum of the depth of flow and the velocity head is the specific energy: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Specific Energy</a:t>
            </a:r>
          </a:p>
        </p:txBody>
      </p:sp>
      <p:graphicFrame>
        <p:nvGraphicFramePr>
          <p:cNvPr id="225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49575" y="3159125"/>
          <a:ext cx="1668463" cy="960438"/>
        </p:xfrm>
        <a:graphic>
          <a:graphicData uri="http://schemas.openxmlformats.org/presentationml/2006/ole">
            <p:oleObj spid="_x0000_s3179" name="Equation" r:id="rId3" imgW="1676333" imgH="971491" progId="Equation.3">
              <p:embed/>
            </p:oleObj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011238" y="5062538"/>
            <a:ext cx="66897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channel bottom is horizontal and no head loss</a:t>
            </a:r>
          </a:p>
        </p:txBody>
      </p:sp>
      <p:graphicFrame>
        <p:nvGraphicFramePr>
          <p:cNvPr id="2253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06813" y="5456238"/>
          <a:ext cx="1084262" cy="352425"/>
        </p:xfrm>
        <a:graphic>
          <a:graphicData uri="http://schemas.openxmlformats.org/presentationml/2006/ole">
            <p:oleObj spid="_x0000_s3180" name="Equation" r:id="rId4" imgW="1095420" imgH="361981" progId="Equation.3">
              <p:embed/>
            </p:oleObj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976938" y="3005138"/>
            <a:ext cx="29305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y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energy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900738" y="3654425"/>
          <a:ext cx="390525" cy="960438"/>
        </p:xfrm>
        <a:graphic>
          <a:graphicData uri="http://schemas.openxmlformats.org/presentationml/2006/ole">
            <p:oleObj spid="_x0000_s3181" name="Equation" r:id="rId5" imgW="400052" imgH="971491" progId="Equation.3">
              <p:embed/>
            </p:oleObj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240463" y="3890963"/>
            <a:ext cx="190981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- _______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112838" y="5837238"/>
            <a:ext cx="66897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a change in bottom elevation</a:t>
            </a:r>
          </a:p>
        </p:txBody>
      </p:sp>
      <p:graphicFrame>
        <p:nvGraphicFramePr>
          <p:cNvPr id="22539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36963" y="6270625"/>
          <a:ext cx="1517650" cy="350838"/>
        </p:xfrm>
        <a:graphic>
          <a:graphicData uri="http://schemas.openxmlformats.org/presentationml/2006/ole">
            <p:oleObj spid="_x0000_s3182" name="Equation" r:id="rId6" imgW="1524086" imgH="361981" progId="">
              <p:embed/>
            </p:oleObj>
          </a:graphicData>
        </a:graphic>
      </p:graphicFrame>
      <p:graphicFrame>
        <p:nvGraphicFramePr>
          <p:cNvPr id="22540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57463" y="4495800"/>
          <a:ext cx="2693987" cy="373063"/>
        </p:xfrm>
        <a:graphic>
          <a:graphicData uri="http://schemas.openxmlformats.org/presentationml/2006/ole">
            <p:oleObj spid="_x0000_s3183" name="Equation" r:id="rId7" imgW="2695630" imgH="371429" progId="Equation.3">
              <p:embed/>
            </p:oleObj>
          </a:graphicData>
        </a:graphic>
      </p:graphicFrame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962400" y="6223000"/>
            <a:ext cx="609600" cy="4318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7937500" y="5108575"/>
            <a:ext cx="361950" cy="1076325"/>
            <a:chOff x="4918" y="3482"/>
            <a:chExt cx="228" cy="678"/>
          </a:xfrm>
        </p:grpSpPr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V="1">
              <a:off x="5024" y="3792"/>
              <a:ext cx="0" cy="36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4918" y="348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med"/>
                  <a:tailEnd type="none" w="lg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folHlink"/>
                  </a:solidFill>
                </a:rPr>
                <a:t>y</a:t>
              </a:r>
            </a:p>
          </p:txBody>
        </p:sp>
      </p:grp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338888" y="3005138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folHlink"/>
                </a:solidFill>
              </a:rPr>
              <a:t>potential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575425" y="3906838"/>
            <a:ext cx="101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folHlink"/>
                </a:solidFill>
              </a:rPr>
              <a:t>kinetic</a:t>
            </a:r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6688138" y="6270625"/>
            <a:ext cx="2271712" cy="314325"/>
          </a:xfrm>
          <a:custGeom>
            <a:avLst/>
            <a:gdLst>
              <a:gd name="T0" fmla="*/ 0 w 1431"/>
              <a:gd name="T1" fmla="*/ 198 h 198"/>
              <a:gd name="T2" fmla="*/ 559 w 1431"/>
              <a:gd name="T3" fmla="*/ 198 h 198"/>
              <a:gd name="T4" fmla="*/ 559 w 1431"/>
              <a:gd name="T5" fmla="*/ 0 h 198"/>
              <a:gd name="T6" fmla="*/ 1431 w 1431"/>
              <a:gd name="T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1" h="198">
                <a:moveTo>
                  <a:pt x="0" y="198"/>
                </a:moveTo>
                <a:lnTo>
                  <a:pt x="559" y="198"/>
                </a:lnTo>
                <a:lnTo>
                  <a:pt x="559" y="0"/>
                </a:lnTo>
                <a:lnTo>
                  <a:pt x="1431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56960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5" grpId="0" build="p" autoUpdateAnimBg="0"/>
      <p:bldP spid="2254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Specific Energy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92138" y="2014538"/>
            <a:ext cx="62833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a channel with constant discharge, Q</a:t>
            </a:r>
          </a:p>
        </p:txBody>
      </p:sp>
      <p:graphicFrame>
        <p:nvGraphicFramePr>
          <p:cNvPr id="2355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0970911"/>
              </p:ext>
            </p:extLst>
          </p:nvPr>
        </p:nvGraphicFramePr>
        <p:xfrm>
          <a:off x="2867025" y="2497138"/>
          <a:ext cx="2241550" cy="352425"/>
        </p:xfrm>
        <a:graphic>
          <a:graphicData uri="http://schemas.openxmlformats.org/presentationml/2006/ole">
            <p:oleObj spid="_x0000_s4182" name="Equation" r:id="rId3" imgW="2247798" imgH="361981" progId="Equation.3">
              <p:embed/>
            </p:oleObj>
          </a:graphicData>
        </a:graphic>
      </p:graphicFrame>
      <p:graphicFrame>
        <p:nvGraphicFramePr>
          <p:cNvPr id="2355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03089338"/>
              </p:ext>
            </p:extLst>
          </p:nvPr>
        </p:nvGraphicFramePr>
        <p:xfrm>
          <a:off x="4429125" y="2849563"/>
          <a:ext cx="1962150" cy="957262"/>
        </p:xfrm>
        <a:graphic>
          <a:graphicData uri="http://schemas.openxmlformats.org/presentationml/2006/ole">
            <p:oleObj spid="_x0000_s4183" name="Equation" r:id="rId4" imgW="1971648" imgH="971491" progId="Equation.3">
              <p:embed/>
            </p:oleObj>
          </a:graphicData>
        </a:graphic>
      </p:graphicFrame>
      <p:graphicFrame>
        <p:nvGraphicFramePr>
          <p:cNvPr id="2355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84888900"/>
              </p:ext>
            </p:extLst>
          </p:nvPr>
        </p:nvGraphicFramePr>
        <p:xfrm>
          <a:off x="1700213" y="2841625"/>
          <a:ext cx="1668462" cy="960438"/>
        </p:xfrm>
        <a:graphic>
          <a:graphicData uri="http://schemas.openxmlformats.org/presentationml/2006/ole">
            <p:oleObj spid="_x0000_s4184" name="Equation" r:id="rId5" imgW="1676333" imgH="971491" progId="Equation.3">
              <p:embed/>
            </p:oleObj>
          </a:graphicData>
        </a:graphic>
      </p:graphicFrame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434138" y="3106738"/>
            <a:ext cx="20669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where A=f(y)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498850" y="3314700"/>
            <a:ext cx="77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33438" y="3944938"/>
            <a:ext cx="69056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Consider rectangular channel (A = By) and Q = qB</a:t>
            </a:r>
          </a:p>
        </p:txBody>
      </p:sp>
      <p:graphicFrame>
        <p:nvGraphicFramePr>
          <p:cNvPr id="23562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075753"/>
              </p:ext>
            </p:extLst>
          </p:nvPr>
        </p:nvGraphicFramePr>
        <p:xfrm>
          <a:off x="1433513" y="4398963"/>
          <a:ext cx="1922462" cy="957262"/>
        </p:xfrm>
        <a:graphic>
          <a:graphicData uri="http://schemas.openxmlformats.org/presentationml/2006/ole">
            <p:oleObj spid="_x0000_s4185" name="Equation" r:id="rId6" imgW="1933586" imgH="971491" progId="Equation.3">
              <p:embed/>
            </p:oleObj>
          </a:graphicData>
        </a:graphic>
      </p:graphicFrame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626100" y="4826000"/>
            <a:ext cx="2806700" cy="825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837363" y="5675313"/>
            <a:ext cx="33663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313363" y="4894263"/>
            <a:ext cx="29816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217677" y="5489059"/>
            <a:ext cx="2416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3 roots (one is negative)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006850" y="4357688"/>
            <a:ext cx="4987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q is the discharge per unit width of channel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8150225" y="60102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CIVIL Dept. BGSIT.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22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04D22444460409AF20E1B8DEF6BDD" ma:contentTypeVersion="13" ma:contentTypeDescription="Create a new document." ma:contentTypeScope="" ma:versionID="a46b3180d8e58b53b3d8e32cdb1cf0c9">
  <xsd:schema xmlns:xsd="http://www.w3.org/2001/XMLSchema" xmlns:p="http://schemas.microsoft.com/office/2006/metadata/properties" xmlns:ns2="ac8c5154-dc0f-4482-93f4-b39836147c85" targetNamespace="http://schemas.microsoft.com/office/2006/metadata/properties" ma:root="true" ma:fieldsID="cc5a4a1d0f6f51ce6ac36fcfcdaa367e" ns2:_="">
    <xsd:import namespace="ac8c5154-dc0f-4482-93f4-b39836147c85"/>
    <xsd:element name="properties">
      <xsd:complexType>
        <xsd:sequence>
          <xsd:element name="documentManagement">
            <xsd:complexType>
              <xsd:all>
                <xsd:element ref="ns2:Content_x0020_Type" minOccurs="0"/>
                <xsd:element ref="ns2:Version_x0020_No_x002e_" minOccurs="0"/>
                <xsd:element ref="ns2:Status" minOccurs="0"/>
                <xsd:element ref="ns2:Sub_x0020_Status" minOccurs="0"/>
                <xsd:element ref="ns2:Comments" minOccurs="0"/>
                <xsd:element ref="ns2:Assigned_x0020_To0" minOccurs="0"/>
                <xsd:element ref="ns2:Author0" minOccurs="0"/>
                <xsd:element ref="ns2:Internal_x0020_SME_x0020_Reviewer" minOccurs="0"/>
                <xsd:element ref="ns2:Planned_x0020_Start_x0020_Date" minOccurs="0"/>
                <xsd:element ref="ns2:Planned_x0020_Completion_x0020_Date" minOccurs="0"/>
                <xsd:element ref="ns2:Actual_x0020_Start_x0020_Date" minOccurs="0"/>
                <xsd:element ref="ns2:Actual_x0020_Completion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c8c5154-dc0f-4482-93f4-b39836147c85" elementFormDefault="qualified">
    <xsd:import namespace="http://schemas.microsoft.com/office/2006/documentManagement/types"/>
    <xsd:element name="Content_x0020_Type" ma:index="8" nillable="true" ma:displayName="Content Type" ma:format="Dropdown" ma:internalName="Content_x0020_Type">
      <xsd:simpleType>
        <xsd:restriction base="dms:Choice">
          <xsd:enumeration value="CourseBook"/>
          <xsd:enumeration value="Workbook"/>
          <xsd:enumeration value="Handout"/>
          <xsd:enumeration value="Recap"/>
          <xsd:enumeration value="Worksheet"/>
          <xsd:enumeration value="Reference Doc"/>
          <xsd:enumeration value="PPT"/>
          <xsd:enumeration value="Session Plan"/>
          <xsd:enumeration value="Caselet"/>
          <xsd:enumeration value="Activity"/>
          <xsd:enumeration value="Inventory"/>
          <xsd:enumeration value="Rubrics"/>
          <xsd:enumeration value="Assignment"/>
          <xsd:enumeration value="Quiz"/>
          <xsd:enumeration value="InstructorGuide"/>
          <xsd:enumeration value="Video"/>
          <xsd:enumeration value="Audio"/>
          <xsd:enumeration value="Simulation"/>
          <xsd:enumeration value="User Guide"/>
          <xsd:enumeration value="SMS Info"/>
          <xsd:enumeration value="Pre Test"/>
          <xsd:enumeration value="Post Test"/>
          <xsd:enumeration value="In-Training Test"/>
          <xsd:enumeration value="SMS Quiz"/>
          <xsd:enumeration value="Module Test"/>
          <xsd:enumeration value="Final Test"/>
          <xsd:enumeration value="Solution Set"/>
        </xsd:restriction>
      </xsd:simpleType>
    </xsd:element>
    <xsd:element name="Version_x0020_No_x002e_" ma:index="9" nillable="true" ma:displayName="Version No." ma:decimals="2" ma:internalName="Version_x0020_No_x002e_">
      <xsd:simpleType>
        <xsd:restriction base="dms:Number"/>
      </xsd:simpleType>
    </xsd:element>
    <xsd:element name="Status" ma:index="10" nillable="true" ma:displayName="Status" ma:default="Not Started" ma:format="Dropdown" ma:internalName="Status">
      <xsd:simpleType>
        <xsd:restriction base="dms:Choice">
          <xsd:enumeration value="Not Started"/>
          <xsd:enumeration value="Authoring"/>
          <xsd:enumeration value="Internal SME Review"/>
          <xsd:enumeration value="External SME Review"/>
          <xsd:enumeration value="Author Review"/>
          <xsd:enumeration value="Content Team Review"/>
          <xsd:enumeration value="L&amp;D Head Review"/>
          <xsd:enumeration value="Published"/>
          <xsd:enumeration value="Archive"/>
        </xsd:restriction>
      </xsd:simpleType>
    </xsd:element>
    <xsd:element name="Sub_x0020_Status" ma:index="11" nillable="true" ma:displayName="Sub Status" ma:default="Pending" ma:format="Dropdown" ma:internalName="Sub_x0020_Status">
      <xsd:simpleType>
        <xsd:restriction base="dms:Choice">
          <xsd:enumeration value="Pending"/>
          <xsd:enumeration value="In Progress"/>
          <xsd:enumeration value="Completed"/>
          <xsd:enumeration value="Clarification"/>
          <xsd:enumeration value="Re-review"/>
        </xsd:restriction>
      </xsd:simpleType>
    </xsd:element>
    <xsd:element name="Comments" ma:index="12" nillable="true" ma:displayName="Comments" ma:internalName="Comments">
      <xsd:simpleType>
        <xsd:restriction base="dms:Note"/>
      </xsd:simpleType>
    </xsd:element>
    <xsd:element name="Assigned_x0020_To0" ma:index="13" nillable="true" ma:displayName="Assigned To" ma:list="UserInfo" ma:internalName="Assigned_x0020_To0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0" ma:index="14" nillable="true" ma:displayName="Author" ma:list="UserInfo" ma:internalName="Author0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ternal_x0020_SME_x0020_Reviewer" ma:index="15" nillable="true" ma:displayName="Internal SME Reviewer" ma:list="UserInfo" ma:internalName="Internal_x0020_SME_x0020_Review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lanned_x0020_Start_x0020_Date" ma:index="16" nillable="true" ma:displayName="Planned Start Date" ma:format="DateOnly" ma:internalName="Planned_x0020_Start_x0020_Date">
      <xsd:simpleType>
        <xsd:restriction base="dms:DateTime"/>
      </xsd:simpleType>
    </xsd:element>
    <xsd:element name="Planned_x0020_Completion_x0020_Date" ma:index="17" nillable="true" ma:displayName="Planned Completion Date" ma:format="DateOnly" ma:internalName="Planned_x0020_Completion_x0020_Date">
      <xsd:simpleType>
        <xsd:restriction base="dms:DateTime"/>
      </xsd:simpleType>
    </xsd:element>
    <xsd:element name="Actual_x0020_Start_x0020_Date" ma:index="18" nillable="true" ma:displayName="Actual Start Date" ma:format="DateOnly" ma:internalName="Actual_x0020_Start_x0020_Date">
      <xsd:simpleType>
        <xsd:restriction base="dms:DateTime"/>
      </xsd:simpleType>
    </xsd:element>
    <xsd:element name="Actual_x0020_Completion_x0020_Date" ma:index="19" nillable="true" ma:displayName="Actual Completion Date" ma:format="DateOnly" ma:internalName="Actual_x0020_Completion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mments xmlns="ac8c5154-dc0f-4482-93f4-b39836147c85" xsi:nil="true"/>
    <Internal_x0020_SME_x0020_Reviewer xmlns="ac8c5154-dc0f-4482-93f4-b39836147c85">
      <UserInfo>
        <DisplayName>Elaiyaperumal Ponnusamy</DisplayName>
        <AccountId>566</AccountId>
        <AccountType/>
      </UserInfo>
    </Internal_x0020_SME_x0020_Reviewer>
    <Actual_x0020_Start_x0020_Date xmlns="ac8c5154-dc0f-4482-93f4-b39836147c85">2013-09-02T18:30:00+00:00</Actual_x0020_Start_x0020_Date>
    <Actual_x0020_Completion_x0020_Date xmlns="ac8c5154-dc0f-4482-93f4-b39836147c85">2013-09-08T18:30:00+00:00</Actual_x0020_Completion_x0020_Date>
    <Author0 xmlns="ac8c5154-dc0f-4482-93f4-b39836147c85">
      <UserInfo>
        <DisplayName>Amit Gouder</DisplayName>
        <AccountId>25</AccountId>
        <AccountType/>
      </UserInfo>
    </Author0>
    <Planned_x0020_Completion_x0020_Date xmlns="ac8c5154-dc0f-4482-93f4-b39836147c85">2013-09-05T18:30:00+00:00</Planned_x0020_Completion_x0020_Date>
    <Status xmlns="ac8c5154-dc0f-4482-93f4-b39836147c85">Internal SME Review</Status>
    <Assigned_x0020_To0 xmlns="ac8c5154-dc0f-4482-93f4-b39836147c85">
      <UserInfo>
        <DisplayName>Elaiyaperumal Ponnusamy</DisplayName>
        <AccountId>566</AccountId>
        <AccountType/>
      </UserInfo>
    </Assigned_x0020_To0>
    <Planned_x0020_Start_x0020_Date xmlns="ac8c5154-dc0f-4482-93f4-b39836147c85">2013-09-02T18:30:00+00:00</Planned_x0020_Start_x0020_Date>
    <Content_x0020_Type xmlns="ac8c5154-dc0f-4482-93f4-b39836147c85">PPT</Content_x0020_Type>
    <Version_x0020_No_x002e_ xmlns="ac8c5154-dc0f-4482-93f4-b39836147c85">2.1</Version_x0020_No_x002e_>
    <Sub_x0020_Status xmlns="ac8c5154-dc0f-4482-93f4-b39836147c85">Pending</Sub_x0020_Status>
  </documentManagement>
</p:properties>
</file>

<file path=customXml/itemProps1.xml><?xml version="1.0" encoding="utf-8"?>
<ds:datastoreItem xmlns:ds="http://schemas.openxmlformats.org/officeDocument/2006/customXml" ds:itemID="{F229D4CC-78BB-4056-ABFA-5E67D7EE3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c5154-dc0f-4482-93f4-b39836147c8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8172E74-0FDA-4AAD-840A-1DC8DE2C03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7039C9-14B7-4A9F-A994-E88FB0272C8A}">
  <ds:schemaRefs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c8c5154-dc0f-4482-93f4-b39836147c8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1476</TotalTime>
  <Words>921</Words>
  <Application>Microsoft Office PowerPoint</Application>
  <PresentationFormat>On-screen Show (4:3)</PresentationFormat>
  <Paragraphs>242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Concourse</vt:lpstr>
      <vt:lpstr>Equation</vt:lpstr>
      <vt:lpstr>Worksheet</vt:lpstr>
      <vt:lpstr>Photo Editor Photo</vt:lpstr>
      <vt:lpstr>    HYDRAULICS &amp; HYDRAULIC MACHINES</vt:lpstr>
      <vt:lpstr>Unit 2:           NONuniform flow in open channels </vt:lpstr>
      <vt:lpstr>Slide 3</vt:lpstr>
      <vt:lpstr>Learning Outcome </vt:lpstr>
      <vt:lpstr> Non uniform flow in open channel</vt:lpstr>
      <vt:lpstr>Open Channel Flow: Energy Relations</vt:lpstr>
      <vt:lpstr>Energy Relationships</vt:lpstr>
      <vt:lpstr>Specific Energy</vt:lpstr>
      <vt:lpstr>Specific Energy</vt:lpstr>
      <vt:lpstr>         Specific energy curve</vt:lpstr>
      <vt:lpstr>Critical Depth</vt:lpstr>
      <vt:lpstr>Critical Flow</vt:lpstr>
      <vt:lpstr>Critical Flow : Rectangular channel</vt:lpstr>
      <vt:lpstr>Critical Flow Relationships:Rectangular Channels</vt:lpstr>
      <vt:lpstr>                   Critical Depth</vt:lpstr>
      <vt:lpstr>Critical Flow</vt:lpstr>
      <vt:lpstr>Hydraulic Jump</vt:lpstr>
      <vt:lpstr>Hydraulic Jump</vt:lpstr>
      <vt:lpstr>Hydraulic Jump:Conjugate Depths</vt:lpstr>
      <vt:lpstr>Hydraulic Jump: Energy Loss and Length</vt:lpstr>
      <vt:lpstr>Hydraulic Jump Location</vt:lpstr>
      <vt:lpstr>Gradually Varied Flow: Find Change in Depth wrt x</vt:lpstr>
      <vt:lpstr>Gradually Varied Flow: Derivative of KE wrt Depth</vt:lpstr>
      <vt:lpstr>Gradually Varied Flow: Governing equation</vt:lpstr>
      <vt:lpstr>Surface Profiles</vt:lpstr>
      <vt:lpstr>Surface Profiles</vt:lpstr>
      <vt:lpstr>More Surface Profiles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Name</dc:title>
  <dc:creator>Viswanath Gangavaram</dc:creator>
  <cp:lastModifiedBy>Ashwitha Darpan</cp:lastModifiedBy>
  <cp:revision>220</cp:revision>
  <dcterms:created xsi:type="dcterms:W3CDTF">2014-07-15T10:08:24Z</dcterms:created>
  <dcterms:modified xsi:type="dcterms:W3CDTF">2021-09-10T09:56:20Z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0x010100CB604D22444460409AF20E1B8DEF6BDD</vt:lpwstr>
  </property>
</Properties>
</file>